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8229600" cx="14630400"/>
  <p:notesSz cx="8229600" cy="14630400"/>
  <p:embeddedFontLst>
    <p:embeddedFont>
      <p:font typeface="Unbounded"/>
      <p:regular r:id="rId26"/>
      <p:bold r:id="rId27"/>
    </p:embeddedFont>
    <p:embeddedFont>
      <p:font typeface="Open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Unbounded-regular.fntdata"/><Relationship Id="rId25" Type="http://schemas.openxmlformats.org/officeDocument/2006/relationships/slide" Target="slides/slide21.xml"/><Relationship Id="rId28" Type="http://schemas.openxmlformats.org/officeDocument/2006/relationships/font" Target="fonts/OpenSans-regular.fntdata"/><Relationship Id="rId27" Type="http://schemas.openxmlformats.org/officeDocument/2006/relationships/font" Target="fonts/Unbound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boldItalic.fntdata"/><Relationship Id="rId3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50adc40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50adc40c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750adc40c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50adc40c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50adc40c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750adc40c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50adc40c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50adc40c3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750adc40c3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50adc40c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50adc40c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750adc40c3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50adc40c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50adc40c3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750adc40c3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50adc40c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50adc40c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750adc40c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50adc40c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50adc40c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750adc40c3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50adc40c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50adc40c3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750adc40c3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50adc40c3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50adc40c3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750adc40c3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 name="Google Shape;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 name="Google Shape;3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eb-chat.global.assistant.watson.appdomain.cloud/preview.html?backgroundImageURL=https%3A%2F%2Fus-south.assistant.watson.cloud.ibm.com%2Fpublic%2Fimages%2Fupx-69b0210a-5287-4d44-9c09-e055521637d3%3A%3A3765aad9-64d8-49f1-b30c-78a78c8f9088&amp;integrationID=75473d77-18bc-4237-b554-2aef3be72ee4&amp;region=us-south&amp;serviceInstanceID=69b0210a-5287-4d44-9c09-e055521637d3" TargetMode="External"/><Relationship Id="rId4" Type="http://schemas.openxmlformats.org/officeDocument/2006/relationships/hyperlink" Target="https://cloud-object-storage-cos-static-web-hosting-0hn.s3.jp-tok.cloud-object-storage.appdomain.cloud/IBMProject/Oasis/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3"/>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0" y="0"/>
            <a:ext cx="14630400" cy="8229600"/>
          </a:xfrm>
          <a:prstGeom prst="rect">
            <a:avLst/>
          </a:prstGeom>
          <a:solidFill>
            <a:srgbClr val="DDF8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9" name="Google Shape;19;p3"/>
          <p:cNvSpPr/>
          <p:nvPr/>
        </p:nvSpPr>
        <p:spPr>
          <a:xfrm>
            <a:off x="733663" y="694783"/>
            <a:ext cx="7676700" cy="4519500"/>
          </a:xfrm>
          <a:prstGeom prst="rect">
            <a:avLst/>
          </a:prstGeom>
          <a:noFill/>
          <a:ln>
            <a:noFill/>
          </a:ln>
        </p:spPr>
        <p:txBody>
          <a:bodyPr anchorCtr="0" anchor="t" bIns="45700" lIns="91425" spcFirstLastPara="1" rIns="91425" wrap="square" tIns="45700">
            <a:noAutofit/>
          </a:bodyPr>
          <a:lstStyle/>
          <a:p>
            <a:pPr indent="0" lvl="0" marL="0" marR="0" rtl="0" algn="l">
              <a:lnSpc>
                <a:spcPct val="125008"/>
              </a:lnSpc>
              <a:spcBef>
                <a:spcPts val="0"/>
              </a:spcBef>
              <a:spcAft>
                <a:spcPts val="0"/>
              </a:spcAft>
              <a:buClr>
                <a:srgbClr val="333F70"/>
              </a:buClr>
              <a:buSzPts val="5694"/>
              <a:buFont typeface="Unbounded"/>
              <a:buNone/>
            </a:pPr>
            <a:r>
              <a:rPr b="1" i="0" lang="en-US" sz="5694" u="none" cap="none" strike="noStrike">
                <a:solidFill>
                  <a:srgbClr val="333F70"/>
                </a:solidFill>
                <a:latin typeface="Unbounded"/>
                <a:ea typeface="Unbounded"/>
                <a:cs typeface="Unbounded"/>
                <a:sym typeface="Unbounded"/>
              </a:rPr>
              <a:t>Oasis: Empowering Water Conservation and Sanitation</a:t>
            </a:r>
            <a:endParaRPr b="0" i="0" sz="5694" u="none" cap="none" strike="noStrike">
              <a:solidFill>
                <a:schemeClr val="dk1"/>
              </a:solidFill>
              <a:latin typeface="Calibri"/>
              <a:ea typeface="Calibri"/>
              <a:cs typeface="Calibri"/>
              <a:sym typeface="Calibri"/>
            </a:endParaRPr>
          </a:p>
        </p:txBody>
      </p:sp>
      <p:sp>
        <p:nvSpPr>
          <p:cNvPr id="20" name="Google Shape;20;p3"/>
          <p:cNvSpPr/>
          <p:nvPr/>
        </p:nvSpPr>
        <p:spPr>
          <a:xfrm>
            <a:off x="733650" y="6349998"/>
            <a:ext cx="7676700" cy="1007700"/>
          </a:xfrm>
          <a:prstGeom prst="rect">
            <a:avLst/>
          </a:prstGeom>
          <a:noFill/>
          <a:ln>
            <a:noFill/>
          </a:ln>
        </p:spPr>
        <p:txBody>
          <a:bodyPr anchorCtr="0" anchor="t" bIns="45700" lIns="91425" spcFirstLastPara="1" rIns="91425" wrap="square" tIns="45700">
            <a:noAutofit/>
          </a:bodyPr>
          <a:lstStyle/>
          <a:p>
            <a:pPr indent="0" lvl="0" marL="0" marR="0" rtl="0" algn="l">
              <a:lnSpc>
                <a:spcPct val="159963"/>
              </a:lnSpc>
              <a:spcBef>
                <a:spcPts val="0"/>
              </a:spcBef>
              <a:spcAft>
                <a:spcPts val="0"/>
              </a:spcAft>
              <a:buClr>
                <a:srgbClr val="333F70"/>
              </a:buClr>
              <a:buSzPts val="1651"/>
              <a:buFont typeface="Open Sans"/>
              <a:buNone/>
            </a:pPr>
            <a:r>
              <a:rPr b="0" i="0" lang="en-US" sz="1651" u="none" cap="none" strike="noStrike">
                <a:solidFill>
                  <a:srgbClr val="333F70"/>
                </a:solidFill>
                <a:latin typeface="Open Sans"/>
                <a:ea typeface="Open Sans"/>
                <a:cs typeface="Open Sans"/>
                <a:sym typeface="Open Sans"/>
              </a:rPr>
              <a:t>The Oasis website, integrated with our AI chatbot, harnesses innovative technology to drive sustainable solutions for the global water crisis, empowering individuals and communities to conserve water and improve sanitation practices.</a:t>
            </a:r>
            <a:endParaRPr b="0" i="0" sz="1651"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2"/>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
          <p:cNvSpPr/>
          <p:nvPr/>
        </p:nvSpPr>
        <p:spPr>
          <a:xfrm>
            <a:off x="0" y="0"/>
            <a:ext cx="14630400" cy="8229600"/>
          </a:xfrm>
          <a:prstGeom prst="rect">
            <a:avLst/>
          </a:prstGeom>
          <a:solidFill>
            <a:srgbClr val="B4E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3" name="Google Shape;163;p1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64" name="Google Shape;164;p12"/>
          <p:cNvSpPr/>
          <p:nvPr/>
        </p:nvSpPr>
        <p:spPr>
          <a:xfrm>
            <a:off x="864037" y="1729383"/>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165" name="Google Shape;165;p12"/>
          <p:cNvSpPr/>
          <p:nvPr/>
        </p:nvSpPr>
        <p:spPr>
          <a:xfrm>
            <a:off x="864037" y="2402086"/>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166" name="Google Shape;166;p12"/>
          <p:cNvSpPr/>
          <p:nvPr/>
        </p:nvSpPr>
        <p:spPr>
          <a:xfrm>
            <a:off x="864037" y="3074789"/>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167" name="Google Shape;167;p12"/>
          <p:cNvSpPr/>
          <p:nvPr/>
        </p:nvSpPr>
        <p:spPr>
          <a:xfrm>
            <a:off x="4229100" y="3840123"/>
            <a:ext cx="6172200" cy="771525"/>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Screenshots</a:t>
            </a:r>
            <a:endParaRPr b="0" i="0" sz="4860" u="none" cap="none" strike="noStrike">
              <a:solidFill>
                <a:schemeClr val="dk1"/>
              </a:solidFill>
              <a:latin typeface="Calibri"/>
              <a:ea typeface="Calibri"/>
              <a:cs typeface="Calibri"/>
              <a:sym typeface="Calibri"/>
            </a:endParaRPr>
          </a:p>
        </p:txBody>
      </p:sp>
      <p:sp>
        <p:nvSpPr>
          <p:cNvPr id="168" name="Google Shape;168;p12"/>
          <p:cNvSpPr/>
          <p:nvPr/>
        </p:nvSpPr>
        <p:spPr>
          <a:xfrm>
            <a:off x="864037" y="4981932"/>
            <a:ext cx="12902327" cy="395049"/>
          </a:xfrm>
          <a:prstGeom prst="rect">
            <a:avLst/>
          </a:prstGeom>
          <a:noFill/>
          <a:ln>
            <a:noFill/>
          </a:ln>
        </p:spPr>
        <p:txBody>
          <a:bodyPr anchorCtr="0" anchor="t" bIns="45700" lIns="91425" spcFirstLastPara="1" rIns="91425" wrap="square" tIns="45700">
            <a:noAutofit/>
          </a:bodyPr>
          <a:lstStyle/>
          <a:p>
            <a:pPr indent="0" lvl="0" marL="0" marR="0" rtl="0" algn="ctr">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169" name="Google Shape;169;p12"/>
          <p:cNvSpPr/>
          <p:nvPr/>
        </p:nvSpPr>
        <p:spPr>
          <a:xfrm>
            <a:off x="864037" y="5654635"/>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170" name="Google Shape;170;p12"/>
          <p:cNvSpPr/>
          <p:nvPr/>
        </p:nvSpPr>
        <p:spPr>
          <a:xfrm>
            <a:off x="864037" y="6327338"/>
            <a:ext cx="12902327" cy="395049"/>
          </a:xfrm>
          <a:prstGeom prst="rect">
            <a:avLst/>
          </a:prstGeom>
          <a:noFill/>
          <a:ln>
            <a:noFill/>
          </a:ln>
        </p:spPr>
        <p:txBody>
          <a:bodyPr anchorCtr="0" anchor="t" bIns="45700" lIns="91425" spcFirstLastPara="1" rIns="91425" wrap="square" tIns="45700">
            <a:noAutofit/>
          </a:bodyPr>
          <a:lstStyle/>
          <a:p>
            <a:pPr indent="0" lvl="0" marL="0" marR="0" rtl="0" algn="ctr">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3"/>
          <p:cNvPicPr preferRelativeResize="0"/>
          <p:nvPr/>
        </p:nvPicPr>
        <p:blipFill>
          <a:blip r:embed="rId3">
            <a:alphaModFix/>
          </a:blip>
          <a:stretch>
            <a:fillRect/>
          </a:stretch>
        </p:blipFill>
        <p:spPr>
          <a:xfrm>
            <a:off x="152399" y="516354"/>
            <a:ext cx="14325601" cy="71968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4"/>
          <p:cNvPicPr preferRelativeResize="0"/>
          <p:nvPr/>
        </p:nvPicPr>
        <p:blipFill>
          <a:blip r:embed="rId3">
            <a:alphaModFix/>
          </a:blip>
          <a:stretch>
            <a:fillRect/>
          </a:stretch>
        </p:blipFill>
        <p:spPr>
          <a:xfrm>
            <a:off x="152400" y="152400"/>
            <a:ext cx="14325600" cy="71930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5"/>
          <p:cNvPicPr preferRelativeResize="0"/>
          <p:nvPr/>
        </p:nvPicPr>
        <p:blipFill>
          <a:blip r:embed="rId3">
            <a:alphaModFix/>
          </a:blip>
          <a:stretch>
            <a:fillRect/>
          </a:stretch>
        </p:blipFill>
        <p:spPr>
          <a:xfrm>
            <a:off x="152400" y="152400"/>
            <a:ext cx="14325600" cy="71855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6"/>
          <p:cNvPicPr preferRelativeResize="0"/>
          <p:nvPr/>
        </p:nvPicPr>
        <p:blipFill>
          <a:blip r:embed="rId3">
            <a:alphaModFix/>
          </a:blip>
          <a:stretch>
            <a:fillRect/>
          </a:stretch>
        </p:blipFill>
        <p:spPr>
          <a:xfrm>
            <a:off x="152400" y="152400"/>
            <a:ext cx="14325600" cy="72082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17"/>
          <p:cNvPicPr preferRelativeResize="0"/>
          <p:nvPr/>
        </p:nvPicPr>
        <p:blipFill>
          <a:blip r:embed="rId3">
            <a:alphaModFix/>
          </a:blip>
          <a:stretch>
            <a:fillRect/>
          </a:stretch>
        </p:blipFill>
        <p:spPr>
          <a:xfrm>
            <a:off x="152400" y="152400"/>
            <a:ext cx="14325600" cy="71476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8"/>
          <p:cNvPicPr preferRelativeResize="0"/>
          <p:nvPr/>
        </p:nvPicPr>
        <p:blipFill>
          <a:blip r:embed="rId3">
            <a:alphaModFix/>
          </a:blip>
          <a:stretch>
            <a:fillRect/>
          </a:stretch>
        </p:blipFill>
        <p:spPr>
          <a:xfrm>
            <a:off x="152400" y="152400"/>
            <a:ext cx="14325601" cy="72271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9"/>
          <p:cNvPicPr preferRelativeResize="0"/>
          <p:nvPr/>
        </p:nvPicPr>
        <p:blipFill>
          <a:blip r:embed="rId3">
            <a:alphaModFix/>
          </a:blip>
          <a:stretch>
            <a:fillRect/>
          </a:stretch>
        </p:blipFill>
        <p:spPr>
          <a:xfrm>
            <a:off x="1201975" y="152400"/>
            <a:ext cx="5230921" cy="7924799"/>
          </a:xfrm>
          <a:prstGeom prst="rect">
            <a:avLst/>
          </a:prstGeom>
          <a:noFill/>
          <a:ln>
            <a:noFill/>
          </a:ln>
        </p:spPr>
      </p:pic>
      <p:pic>
        <p:nvPicPr>
          <p:cNvPr id="213" name="Google Shape;213;p19"/>
          <p:cNvPicPr preferRelativeResize="0"/>
          <p:nvPr/>
        </p:nvPicPr>
        <p:blipFill>
          <a:blip r:embed="rId4">
            <a:alphaModFix/>
          </a:blip>
          <a:stretch>
            <a:fillRect/>
          </a:stretch>
        </p:blipFill>
        <p:spPr>
          <a:xfrm>
            <a:off x="8428596" y="152400"/>
            <a:ext cx="5264663" cy="792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0"/>
          <p:cNvPicPr preferRelativeResize="0"/>
          <p:nvPr/>
        </p:nvPicPr>
        <p:blipFill>
          <a:blip r:embed="rId3">
            <a:alphaModFix/>
          </a:blip>
          <a:stretch>
            <a:fillRect/>
          </a:stretch>
        </p:blipFill>
        <p:spPr>
          <a:xfrm>
            <a:off x="1218275" y="152400"/>
            <a:ext cx="5255394" cy="7924800"/>
          </a:xfrm>
          <a:prstGeom prst="rect">
            <a:avLst/>
          </a:prstGeom>
          <a:noFill/>
          <a:ln>
            <a:noFill/>
          </a:ln>
        </p:spPr>
      </p:pic>
      <p:pic>
        <p:nvPicPr>
          <p:cNvPr id="220" name="Google Shape;220;p20"/>
          <p:cNvPicPr preferRelativeResize="0"/>
          <p:nvPr/>
        </p:nvPicPr>
        <p:blipFill>
          <a:blip r:embed="rId4">
            <a:alphaModFix/>
          </a:blip>
          <a:stretch>
            <a:fillRect/>
          </a:stretch>
        </p:blipFill>
        <p:spPr>
          <a:xfrm>
            <a:off x="8304294" y="152400"/>
            <a:ext cx="5202965" cy="7924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1"/>
          <p:cNvPicPr preferRelativeResize="0"/>
          <p:nvPr/>
        </p:nvPicPr>
        <p:blipFill>
          <a:blip r:embed="rId3">
            <a:alphaModFix/>
          </a:blip>
          <a:stretch>
            <a:fillRect/>
          </a:stretch>
        </p:blipFill>
        <p:spPr>
          <a:xfrm>
            <a:off x="1240975" y="152400"/>
            <a:ext cx="5255295" cy="7924799"/>
          </a:xfrm>
          <a:prstGeom prst="rect">
            <a:avLst/>
          </a:prstGeom>
          <a:noFill/>
          <a:ln>
            <a:noFill/>
          </a:ln>
        </p:spPr>
      </p:pic>
      <p:pic>
        <p:nvPicPr>
          <p:cNvPr id="227" name="Google Shape;227;p21"/>
          <p:cNvPicPr preferRelativeResize="0"/>
          <p:nvPr/>
        </p:nvPicPr>
        <p:blipFill>
          <a:blip r:embed="rId4">
            <a:alphaModFix/>
          </a:blip>
          <a:stretch>
            <a:fillRect/>
          </a:stretch>
        </p:blipFill>
        <p:spPr>
          <a:xfrm>
            <a:off x="8032070" y="152400"/>
            <a:ext cx="5221481" cy="7924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4"/>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8" name="Google Shape;28;p4"/>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29" name="Google Shape;29;p4"/>
          <p:cNvPicPr preferRelativeResize="0"/>
          <p:nvPr/>
        </p:nvPicPr>
        <p:blipFill rotWithShape="1">
          <a:blip r:embed="rId4">
            <a:alphaModFix/>
          </a:blip>
          <a:srcRect b="0" l="0" r="0" t="0"/>
          <a:stretch/>
        </p:blipFill>
        <p:spPr>
          <a:xfrm>
            <a:off x="308610" y="1680210"/>
            <a:ext cx="4869180" cy="4869180"/>
          </a:xfrm>
          <a:prstGeom prst="rect">
            <a:avLst/>
          </a:prstGeom>
          <a:noFill/>
          <a:ln>
            <a:noFill/>
          </a:ln>
        </p:spPr>
      </p:pic>
      <p:sp>
        <p:nvSpPr>
          <p:cNvPr id="30" name="Google Shape;30;p4"/>
          <p:cNvSpPr/>
          <p:nvPr/>
        </p:nvSpPr>
        <p:spPr>
          <a:xfrm>
            <a:off x="6350437" y="744617"/>
            <a:ext cx="7415927" cy="154305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Problem Statement</a:t>
            </a:r>
            <a:endParaRPr b="0" i="0" sz="4860" u="none" cap="none" strike="noStrike">
              <a:solidFill>
                <a:schemeClr val="dk1"/>
              </a:solidFill>
              <a:latin typeface="Calibri"/>
              <a:ea typeface="Calibri"/>
              <a:cs typeface="Calibri"/>
              <a:sym typeface="Calibri"/>
            </a:endParaRPr>
          </a:p>
        </p:txBody>
      </p:sp>
      <p:sp>
        <p:nvSpPr>
          <p:cNvPr id="31" name="Google Shape;31;p4"/>
          <p:cNvSpPr/>
          <p:nvPr/>
        </p:nvSpPr>
        <p:spPr>
          <a:xfrm>
            <a:off x="6745367" y="2657951"/>
            <a:ext cx="7020997" cy="197524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79"/>
              </a:lnSpc>
              <a:spcBef>
                <a:spcPts val="0"/>
              </a:spcBef>
              <a:spcAft>
                <a:spcPts val="0"/>
              </a:spcAft>
              <a:buClr>
                <a:srgbClr val="333F70"/>
              </a:buClr>
              <a:buSzPts val="1944"/>
              <a:buFont typeface="Open Sans"/>
              <a:buChar char="•"/>
            </a:pPr>
            <a:r>
              <a:rPr b="0" i="0" lang="en-US" sz="1944" u="none" cap="none" strike="noStrike">
                <a:solidFill>
                  <a:srgbClr val="333F70"/>
                </a:solidFill>
                <a:latin typeface="Open Sans"/>
                <a:ea typeface="Open Sans"/>
                <a:cs typeface="Open Sans"/>
                <a:sym typeface="Open Sans"/>
              </a:rPr>
              <a:t>A chatbot to educate communities about water conservation techniques and best practices for maintaining clean water. The chatbot should answer questions about water-saving methods, provide tips for reducing water usage, and raise awareness about the importance of sanitation.</a:t>
            </a:r>
            <a:endParaRPr b="0" i="0" sz="1944" u="none" cap="none" strike="noStrike">
              <a:solidFill>
                <a:schemeClr val="dk1"/>
              </a:solidFill>
              <a:latin typeface="Calibri"/>
              <a:ea typeface="Calibri"/>
              <a:cs typeface="Calibri"/>
              <a:sym typeface="Calibri"/>
            </a:endParaRPr>
          </a:p>
        </p:txBody>
      </p:sp>
      <p:sp>
        <p:nvSpPr>
          <p:cNvPr id="32" name="Google Shape;32;p4"/>
          <p:cNvSpPr/>
          <p:nvPr/>
        </p:nvSpPr>
        <p:spPr>
          <a:xfrm>
            <a:off x="6790725" y="5614323"/>
            <a:ext cx="6930300" cy="197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9979"/>
              </a:lnSpc>
              <a:spcBef>
                <a:spcPts val="0"/>
              </a:spcBef>
              <a:spcAft>
                <a:spcPts val="0"/>
              </a:spcAft>
              <a:buClr>
                <a:srgbClr val="333F70"/>
              </a:buClr>
              <a:buSzPts val="1944"/>
              <a:buFont typeface="Open Sans"/>
              <a:buChar char="•"/>
            </a:pPr>
            <a:r>
              <a:rPr b="0" i="0" lang="en-US" sz="1944" u="none" cap="none" strike="noStrike">
                <a:solidFill>
                  <a:srgbClr val="333F70"/>
                </a:solidFill>
                <a:latin typeface="Open Sans"/>
                <a:ea typeface="Open Sans"/>
                <a:cs typeface="Open Sans"/>
                <a:sym typeface="Open Sans"/>
              </a:rPr>
              <a:t>Water scarcity is a critical global issue, affecting billions and threatening ecosystems. we chose this topic to empower communities with knowledge on water conservation and sanitation, reducing wastage and pollution. </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0" y="0"/>
            <a:ext cx="14630400" cy="8290500"/>
          </a:xfrm>
          <a:prstGeom prst="rect">
            <a:avLst/>
          </a:prstGeom>
          <a:solidFill>
            <a:srgbClr val="DDF8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35" name="Google Shape;235;p22"/>
          <p:cNvPicPr preferRelativeResize="0"/>
          <p:nvPr/>
        </p:nvPicPr>
        <p:blipFill rotWithShape="1">
          <a:blip r:embed="rId3">
            <a:alphaModFix/>
          </a:blip>
          <a:srcRect b="0" l="0" r="0" t="0"/>
          <a:stretch/>
        </p:blipFill>
        <p:spPr>
          <a:xfrm>
            <a:off x="0" y="0"/>
            <a:ext cx="14630400" cy="2369625"/>
          </a:xfrm>
          <a:prstGeom prst="rect">
            <a:avLst/>
          </a:prstGeom>
          <a:noFill/>
          <a:ln>
            <a:noFill/>
          </a:ln>
        </p:spPr>
      </p:pic>
      <p:sp>
        <p:nvSpPr>
          <p:cNvPr id="236" name="Google Shape;236;p22"/>
          <p:cNvSpPr/>
          <p:nvPr/>
        </p:nvSpPr>
        <p:spPr>
          <a:xfrm>
            <a:off x="2594992" y="2556411"/>
            <a:ext cx="9440400" cy="1080000"/>
          </a:xfrm>
          <a:prstGeom prst="rect">
            <a:avLst/>
          </a:prstGeom>
          <a:noFill/>
          <a:ln>
            <a:noFill/>
          </a:ln>
        </p:spPr>
        <p:txBody>
          <a:bodyPr anchorCtr="0" anchor="t" bIns="45700" lIns="91425" spcFirstLastPara="1" rIns="91425" wrap="square" tIns="45700">
            <a:noAutofit/>
          </a:bodyPr>
          <a:lstStyle/>
          <a:p>
            <a:pPr indent="0" lvl="0" marL="0" marR="0" rtl="0" algn="l">
              <a:lnSpc>
                <a:spcPct val="125014"/>
              </a:lnSpc>
              <a:spcBef>
                <a:spcPts val="0"/>
              </a:spcBef>
              <a:spcAft>
                <a:spcPts val="0"/>
              </a:spcAft>
              <a:buClr>
                <a:srgbClr val="333F70"/>
              </a:buClr>
              <a:buSzPts val="3402"/>
              <a:buFont typeface="Unbounded"/>
              <a:buNone/>
            </a:pPr>
            <a:r>
              <a:rPr b="1" i="0" lang="en-US" sz="3402" u="none" cap="none" strike="noStrike">
                <a:solidFill>
                  <a:srgbClr val="333F70"/>
                </a:solidFill>
                <a:latin typeface="Unbounded"/>
                <a:ea typeface="Unbounded"/>
                <a:cs typeface="Unbounded"/>
                <a:sym typeface="Unbounded"/>
              </a:rPr>
              <a:t>The Future of Water Conservation: Jarvis and Beyond</a:t>
            </a:r>
            <a:endParaRPr b="0" i="0" sz="3402" u="none" cap="none" strike="noStrike">
              <a:solidFill>
                <a:schemeClr val="dk1"/>
              </a:solidFill>
              <a:latin typeface="Calibri"/>
              <a:ea typeface="Calibri"/>
              <a:cs typeface="Calibri"/>
              <a:sym typeface="Calibri"/>
            </a:endParaRPr>
          </a:p>
        </p:txBody>
      </p:sp>
      <p:sp>
        <p:nvSpPr>
          <p:cNvPr id="237" name="Google Shape;237;p22"/>
          <p:cNvSpPr/>
          <p:nvPr/>
        </p:nvSpPr>
        <p:spPr>
          <a:xfrm>
            <a:off x="2836902" y="3899208"/>
            <a:ext cx="34500" cy="4162200"/>
          </a:xfrm>
          <a:prstGeom prst="roundRect">
            <a:avLst>
              <a:gd fmla="val 225237" name="adj"/>
            </a:avLst>
          </a:prstGeom>
          <a:solidFill>
            <a:srgbClr val="BCD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3048536" y="4346138"/>
            <a:ext cx="604837" cy="34528"/>
          </a:xfrm>
          <a:prstGeom prst="roundRect">
            <a:avLst>
              <a:gd fmla="val 225237" name="adj"/>
            </a:avLst>
          </a:prstGeom>
          <a:solidFill>
            <a:srgbClr val="BCD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2659797" y="4169093"/>
            <a:ext cx="388739" cy="388739"/>
          </a:xfrm>
          <a:prstGeom prst="roundRect">
            <a:avLst>
              <a:gd fmla="val 20006"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786705" y="4169088"/>
            <a:ext cx="1350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041"/>
              <a:buFont typeface="Unbounded"/>
              <a:buNone/>
            </a:pPr>
            <a:r>
              <a:rPr b="1" i="0" lang="en-US" sz="2041" u="none" cap="none" strike="noStrike">
                <a:solidFill>
                  <a:srgbClr val="333F70"/>
                </a:solidFill>
                <a:latin typeface="Unbounded"/>
                <a:ea typeface="Unbounded"/>
                <a:cs typeface="Unbounded"/>
                <a:sym typeface="Unbounded"/>
              </a:rPr>
              <a:t>1</a:t>
            </a:r>
            <a:endParaRPr b="0" i="0" sz="2041" u="none" cap="none" strike="noStrike">
              <a:solidFill>
                <a:schemeClr val="dk1"/>
              </a:solidFill>
              <a:latin typeface="Calibri"/>
              <a:ea typeface="Calibri"/>
              <a:cs typeface="Calibri"/>
              <a:sym typeface="Calibri"/>
            </a:endParaRPr>
          </a:p>
        </p:txBody>
      </p:sp>
      <p:sp>
        <p:nvSpPr>
          <p:cNvPr id="241" name="Google Shape;241;p22"/>
          <p:cNvSpPr/>
          <p:nvPr/>
        </p:nvSpPr>
        <p:spPr>
          <a:xfrm>
            <a:off x="3780192" y="4076780"/>
            <a:ext cx="31323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333F70"/>
              </a:buClr>
              <a:buSzPts val="1701"/>
              <a:buFont typeface="Unbounded"/>
              <a:buNone/>
            </a:pPr>
            <a:r>
              <a:rPr b="1" i="0" lang="en-US" sz="1701" u="none" cap="none" strike="noStrike">
                <a:solidFill>
                  <a:srgbClr val="333F70"/>
                </a:solidFill>
                <a:latin typeface="Unbounded"/>
                <a:ea typeface="Unbounded"/>
                <a:cs typeface="Unbounded"/>
                <a:sym typeface="Unbounded"/>
              </a:rPr>
              <a:t>Expanding Capabilities</a:t>
            </a:r>
            <a:endParaRPr b="0" i="0" sz="1701" u="none" cap="none" strike="noStrike">
              <a:solidFill>
                <a:schemeClr val="dk1"/>
              </a:solidFill>
              <a:latin typeface="Calibri"/>
              <a:ea typeface="Calibri"/>
              <a:cs typeface="Calibri"/>
              <a:sym typeface="Calibri"/>
            </a:endParaRPr>
          </a:p>
        </p:txBody>
      </p:sp>
      <p:sp>
        <p:nvSpPr>
          <p:cNvPr id="242" name="Google Shape;242;p22"/>
          <p:cNvSpPr/>
          <p:nvPr/>
        </p:nvSpPr>
        <p:spPr>
          <a:xfrm>
            <a:off x="3804580" y="4787154"/>
            <a:ext cx="8230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33F70"/>
              </a:buClr>
              <a:buSzPts val="1361"/>
              <a:buFont typeface="Open Sans"/>
              <a:buNone/>
            </a:pPr>
            <a:r>
              <a:rPr b="0" i="0" lang="en-US" sz="1361" u="none" cap="none" strike="noStrike">
                <a:solidFill>
                  <a:srgbClr val="333F70"/>
                </a:solidFill>
                <a:latin typeface="Open Sans"/>
                <a:ea typeface="Open Sans"/>
                <a:cs typeface="Open Sans"/>
                <a:sym typeface="Open Sans"/>
              </a:rPr>
              <a:t>Jarvis's knowledge and functionality will be continuously expanded to address emerging water-related challenges.</a:t>
            </a:r>
            <a:endParaRPr b="0" i="0" sz="1361" u="none" cap="none" strike="noStrike">
              <a:solidFill>
                <a:schemeClr val="dk1"/>
              </a:solidFill>
              <a:latin typeface="Calibri"/>
              <a:ea typeface="Calibri"/>
              <a:cs typeface="Calibri"/>
              <a:sym typeface="Calibri"/>
            </a:endParaRPr>
          </a:p>
        </p:txBody>
      </p:sp>
      <p:sp>
        <p:nvSpPr>
          <p:cNvPr id="243" name="Google Shape;243;p22"/>
          <p:cNvSpPr/>
          <p:nvPr/>
        </p:nvSpPr>
        <p:spPr>
          <a:xfrm>
            <a:off x="3048536" y="5791081"/>
            <a:ext cx="604837" cy="34528"/>
          </a:xfrm>
          <a:prstGeom prst="roundRect">
            <a:avLst>
              <a:gd fmla="val 225237" name="adj"/>
            </a:avLst>
          </a:prstGeom>
          <a:solidFill>
            <a:srgbClr val="BCD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2659797" y="5614035"/>
            <a:ext cx="388739" cy="388739"/>
          </a:xfrm>
          <a:prstGeom prst="roundRect">
            <a:avLst>
              <a:gd fmla="val 20006"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659800" y="5678800"/>
            <a:ext cx="302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041"/>
              <a:buFont typeface="Unbounded"/>
              <a:buNone/>
            </a:pPr>
            <a:r>
              <a:rPr b="1" i="0" lang="en-US" sz="2041" u="none" cap="none" strike="noStrike">
                <a:solidFill>
                  <a:srgbClr val="333F70"/>
                </a:solidFill>
                <a:latin typeface="Unbounded"/>
                <a:ea typeface="Unbounded"/>
                <a:cs typeface="Unbounded"/>
                <a:sym typeface="Unbounded"/>
              </a:rPr>
              <a:t>2</a:t>
            </a:r>
            <a:endParaRPr b="0" i="0" sz="2041" u="none" cap="none" strike="noStrike">
              <a:solidFill>
                <a:schemeClr val="dk1"/>
              </a:solidFill>
              <a:latin typeface="Calibri"/>
              <a:ea typeface="Calibri"/>
              <a:cs typeface="Calibri"/>
              <a:sym typeface="Calibri"/>
            </a:endParaRPr>
          </a:p>
        </p:txBody>
      </p:sp>
      <p:sp>
        <p:nvSpPr>
          <p:cNvPr id="246" name="Google Shape;246;p22"/>
          <p:cNvSpPr/>
          <p:nvPr/>
        </p:nvSpPr>
        <p:spPr>
          <a:xfrm>
            <a:off x="3739492" y="5565485"/>
            <a:ext cx="40272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333F70"/>
              </a:buClr>
              <a:buSzPts val="1701"/>
              <a:buFont typeface="Unbounded"/>
              <a:buNone/>
            </a:pPr>
            <a:r>
              <a:rPr b="1" i="0" lang="en-US" sz="1701" u="none" cap="none" strike="noStrike">
                <a:solidFill>
                  <a:srgbClr val="333F70"/>
                </a:solidFill>
                <a:latin typeface="Unbounded"/>
                <a:ea typeface="Unbounded"/>
                <a:cs typeface="Unbounded"/>
                <a:sym typeface="Unbounded"/>
              </a:rPr>
              <a:t>Integrating New Technologies</a:t>
            </a:r>
            <a:endParaRPr b="0" i="0" sz="1701" u="none" cap="none" strike="noStrike">
              <a:solidFill>
                <a:schemeClr val="dk1"/>
              </a:solidFill>
              <a:latin typeface="Calibri"/>
              <a:ea typeface="Calibri"/>
              <a:cs typeface="Calibri"/>
              <a:sym typeface="Calibri"/>
            </a:endParaRPr>
          </a:p>
        </p:txBody>
      </p:sp>
      <p:sp>
        <p:nvSpPr>
          <p:cNvPr id="247" name="Google Shape;247;p22"/>
          <p:cNvSpPr/>
          <p:nvPr/>
        </p:nvSpPr>
        <p:spPr>
          <a:xfrm>
            <a:off x="3804580" y="6263309"/>
            <a:ext cx="8230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33F70"/>
              </a:buClr>
              <a:buSzPts val="1361"/>
              <a:buFont typeface="Open Sans"/>
              <a:buNone/>
            </a:pPr>
            <a:r>
              <a:rPr b="0" i="0" lang="en-US" sz="1361" u="none" cap="none" strike="noStrike">
                <a:solidFill>
                  <a:srgbClr val="333F70"/>
                </a:solidFill>
                <a:latin typeface="Open Sans"/>
                <a:ea typeface="Open Sans"/>
                <a:cs typeface="Open Sans"/>
                <a:sym typeface="Open Sans"/>
              </a:rPr>
              <a:t>Jarvis will integrate with cutting-edge water conservation technologies, such as smart home devices and IoT sensors.</a:t>
            </a:r>
            <a:endParaRPr b="0" i="0" sz="1361" u="none" cap="none" strike="noStrike">
              <a:solidFill>
                <a:schemeClr val="dk1"/>
              </a:solidFill>
              <a:latin typeface="Calibri"/>
              <a:ea typeface="Calibri"/>
              <a:cs typeface="Calibri"/>
              <a:sym typeface="Calibri"/>
            </a:endParaRPr>
          </a:p>
        </p:txBody>
      </p:sp>
      <p:sp>
        <p:nvSpPr>
          <p:cNvPr id="248" name="Google Shape;248;p22"/>
          <p:cNvSpPr/>
          <p:nvPr/>
        </p:nvSpPr>
        <p:spPr>
          <a:xfrm>
            <a:off x="3048536" y="7236023"/>
            <a:ext cx="604837" cy="34528"/>
          </a:xfrm>
          <a:prstGeom prst="roundRect">
            <a:avLst>
              <a:gd fmla="val 225237" name="adj"/>
            </a:avLst>
          </a:prstGeom>
          <a:solidFill>
            <a:srgbClr val="BCD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659797" y="7058978"/>
            <a:ext cx="388739" cy="388739"/>
          </a:xfrm>
          <a:prstGeom prst="roundRect">
            <a:avLst>
              <a:gd fmla="val 20006"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745403" y="7123748"/>
            <a:ext cx="217527" cy="2591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041"/>
              <a:buFont typeface="Unbounded"/>
              <a:buNone/>
            </a:pPr>
            <a:r>
              <a:rPr b="1" i="0" lang="en-US" sz="2041" u="none" cap="none" strike="noStrike">
                <a:solidFill>
                  <a:srgbClr val="333F70"/>
                </a:solidFill>
                <a:latin typeface="Unbounded"/>
                <a:ea typeface="Unbounded"/>
                <a:cs typeface="Unbounded"/>
                <a:sym typeface="Unbounded"/>
              </a:rPr>
              <a:t>3</a:t>
            </a:r>
            <a:endParaRPr b="0" i="0" sz="2041" u="none" cap="none" strike="noStrike">
              <a:solidFill>
                <a:schemeClr val="dk1"/>
              </a:solidFill>
              <a:latin typeface="Calibri"/>
              <a:ea typeface="Calibri"/>
              <a:cs typeface="Calibri"/>
              <a:sym typeface="Calibri"/>
            </a:endParaRPr>
          </a:p>
        </p:txBody>
      </p:sp>
      <p:sp>
        <p:nvSpPr>
          <p:cNvPr id="251" name="Google Shape;251;p22"/>
          <p:cNvSpPr/>
          <p:nvPr/>
        </p:nvSpPr>
        <p:spPr>
          <a:xfrm>
            <a:off x="3804567" y="6876590"/>
            <a:ext cx="3664800" cy="270000"/>
          </a:xfrm>
          <a:prstGeom prst="rect">
            <a:avLst/>
          </a:prstGeom>
          <a:noFill/>
          <a:ln>
            <a:noFill/>
          </a:ln>
        </p:spPr>
        <p:txBody>
          <a:bodyPr anchorCtr="0" anchor="t" bIns="45700" lIns="91425" spcFirstLastPara="1" rIns="91425" wrap="square" tIns="45700">
            <a:noAutofit/>
          </a:bodyPr>
          <a:lstStyle/>
          <a:p>
            <a:pPr indent="0" lvl="0" marL="0" marR="0" rtl="0" algn="l">
              <a:lnSpc>
                <a:spcPct val="124985"/>
              </a:lnSpc>
              <a:spcBef>
                <a:spcPts val="0"/>
              </a:spcBef>
              <a:spcAft>
                <a:spcPts val="0"/>
              </a:spcAft>
              <a:buClr>
                <a:srgbClr val="333F70"/>
              </a:buClr>
              <a:buSzPts val="1701"/>
              <a:buFont typeface="Unbounded"/>
              <a:buNone/>
            </a:pPr>
            <a:r>
              <a:rPr b="1" i="0" lang="en-US" sz="1701" u="none" cap="none" strike="noStrike">
                <a:solidFill>
                  <a:srgbClr val="333F70"/>
                </a:solidFill>
                <a:latin typeface="Unbounded"/>
                <a:ea typeface="Unbounded"/>
                <a:cs typeface="Unbounded"/>
                <a:sym typeface="Unbounded"/>
              </a:rPr>
              <a:t>Empowering Global Impact</a:t>
            </a:r>
            <a:endParaRPr b="0" i="0" sz="1701" u="none" cap="none" strike="noStrike">
              <a:solidFill>
                <a:schemeClr val="dk1"/>
              </a:solidFill>
              <a:latin typeface="Calibri"/>
              <a:ea typeface="Calibri"/>
              <a:cs typeface="Calibri"/>
              <a:sym typeface="Calibri"/>
            </a:endParaRPr>
          </a:p>
        </p:txBody>
      </p:sp>
      <p:sp>
        <p:nvSpPr>
          <p:cNvPr id="252" name="Google Shape;252;p22"/>
          <p:cNvSpPr/>
          <p:nvPr/>
        </p:nvSpPr>
        <p:spPr>
          <a:xfrm>
            <a:off x="3804580" y="7561876"/>
            <a:ext cx="8230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333F70"/>
              </a:buClr>
              <a:buSzPts val="1361"/>
              <a:buFont typeface="Open Sans"/>
              <a:buNone/>
            </a:pPr>
            <a:r>
              <a:rPr b="0" i="0" lang="en-US" sz="1361" u="none" cap="none" strike="noStrike">
                <a:solidFill>
                  <a:srgbClr val="333F70"/>
                </a:solidFill>
                <a:latin typeface="Open Sans"/>
                <a:ea typeface="Open Sans"/>
                <a:cs typeface="Open Sans"/>
                <a:sym typeface="Open Sans"/>
              </a:rPr>
              <a:t>Jarvis will be deployed across multiple platforms and languages to reach and empower communities worldwide.</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4229100" y="799267"/>
            <a:ext cx="6172200" cy="771525"/>
          </a:xfrm>
          <a:prstGeom prst="rect">
            <a:avLst/>
          </a:prstGeom>
          <a:noFill/>
          <a:ln>
            <a:noFill/>
          </a:ln>
        </p:spPr>
        <p:txBody>
          <a:bodyPr anchorCtr="0" anchor="t" bIns="45700" lIns="91425" spcFirstLastPara="1" rIns="91425" wrap="square" tIns="45700">
            <a:noAutofit/>
          </a:bodyPr>
          <a:lstStyle/>
          <a:p>
            <a:pPr indent="0" lvl="0" marL="0" marR="0" rtl="0" algn="ctr">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Relevant links</a:t>
            </a:r>
            <a:endParaRPr b="0" i="0" sz="4860" u="none" cap="none" strike="noStrike">
              <a:solidFill>
                <a:schemeClr val="dk1"/>
              </a:solidFill>
              <a:latin typeface="Calibri"/>
              <a:ea typeface="Calibri"/>
              <a:cs typeface="Calibri"/>
              <a:sym typeface="Calibri"/>
            </a:endParaRPr>
          </a:p>
        </p:txBody>
      </p:sp>
      <p:sp>
        <p:nvSpPr>
          <p:cNvPr id="261" name="Google Shape;261;p23"/>
          <p:cNvSpPr/>
          <p:nvPr/>
        </p:nvSpPr>
        <p:spPr>
          <a:xfrm>
            <a:off x="864037" y="1941076"/>
            <a:ext cx="12902327" cy="395049"/>
          </a:xfrm>
          <a:prstGeom prst="rect">
            <a:avLst/>
          </a:prstGeom>
          <a:noFill/>
          <a:ln>
            <a:noFill/>
          </a:ln>
        </p:spPr>
        <p:txBody>
          <a:bodyPr anchorCtr="0" anchor="t" bIns="45700" lIns="91425" spcFirstLastPara="1" rIns="91425" wrap="square" tIns="45700">
            <a:noAutofit/>
          </a:bodyPr>
          <a:lstStyle/>
          <a:p>
            <a:pPr indent="0" lvl="0" marL="0" marR="0" rtl="0" algn="ctr">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262" name="Google Shape;262;p23"/>
          <p:cNvSpPr/>
          <p:nvPr/>
        </p:nvSpPr>
        <p:spPr>
          <a:xfrm>
            <a:off x="864037" y="2613779"/>
            <a:ext cx="12902327" cy="395049"/>
          </a:xfrm>
          <a:prstGeom prst="rect">
            <a:avLst/>
          </a:prstGeom>
          <a:noFill/>
          <a:ln>
            <a:noFill/>
          </a:ln>
        </p:spPr>
        <p:txBody>
          <a:bodyPr anchorCtr="0" anchor="t" bIns="45700" lIns="91425" spcFirstLastPara="1" rIns="91425" wrap="square" tIns="45700">
            <a:noAutofit/>
          </a:bodyPr>
          <a:lstStyle/>
          <a:p>
            <a:pPr indent="0" lvl="0" marL="0" marR="0" rtl="0" algn="ctr">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263" name="Google Shape;263;p23"/>
          <p:cNvSpPr/>
          <p:nvPr/>
        </p:nvSpPr>
        <p:spPr>
          <a:xfrm>
            <a:off x="864025" y="3286473"/>
            <a:ext cx="6327900" cy="1969500"/>
          </a:xfrm>
          <a:prstGeom prst="roundRect">
            <a:avLst>
              <a:gd fmla="val 7646" name="adj"/>
            </a:avLst>
          </a:prstGeom>
          <a:solidFill>
            <a:srgbClr val="D6F5EE"/>
          </a:solidFill>
          <a:ln cap="flat" cmpd="sng" w="152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126093" y="3548539"/>
            <a:ext cx="3086100" cy="385763"/>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Chatbot</a:t>
            </a:r>
            <a:endParaRPr b="0" i="0" sz="2430" u="none" cap="none" strike="noStrike">
              <a:solidFill>
                <a:schemeClr val="dk1"/>
              </a:solidFill>
              <a:latin typeface="Calibri"/>
              <a:ea typeface="Calibri"/>
              <a:cs typeface="Calibri"/>
              <a:sym typeface="Calibri"/>
            </a:endParaRPr>
          </a:p>
        </p:txBody>
      </p:sp>
      <p:sp>
        <p:nvSpPr>
          <p:cNvPr id="265" name="Google Shape;265;p23"/>
          <p:cNvSpPr/>
          <p:nvPr/>
        </p:nvSpPr>
        <p:spPr>
          <a:xfrm>
            <a:off x="1126118" y="4488165"/>
            <a:ext cx="58038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6A688"/>
              </a:buClr>
              <a:buSzPts val="1944"/>
              <a:buFont typeface="Open Sans"/>
              <a:buNone/>
            </a:pPr>
            <a:r>
              <a:rPr b="0" i="0" lang="en-US" sz="1944" u="sng" cap="none" strike="noStrike">
                <a:solidFill>
                  <a:schemeClr val="hlink"/>
                </a:solidFill>
                <a:latin typeface="Open Sans"/>
                <a:ea typeface="Open Sans"/>
                <a:cs typeface="Open Sans"/>
                <a:sym typeface="Open Sans"/>
                <a:hlinkClick r:id="rId3"/>
              </a:rPr>
              <a:t>Link</a:t>
            </a:r>
            <a:endParaRPr b="0" i="0" sz="1944" u="none" cap="none" strike="noStrike">
              <a:solidFill>
                <a:schemeClr val="dk1"/>
              </a:solidFill>
              <a:latin typeface="Calibri"/>
              <a:ea typeface="Calibri"/>
              <a:cs typeface="Calibri"/>
              <a:sym typeface="Calibri"/>
            </a:endParaRPr>
          </a:p>
        </p:txBody>
      </p:sp>
      <p:sp>
        <p:nvSpPr>
          <p:cNvPr id="266" name="Google Shape;266;p23"/>
          <p:cNvSpPr/>
          <p:nvPr/>
        </p:nvSpPr>
        <p:spPr>
          <a:xfrm>
            <a:off x="7438675" y="3286475"/>
            <a:ext cx="6327900" cy="1969500"/>
          </a:xfrm>
          <a:prstGeom prst="roundRect">
            <a:avLst>
              <a:gd fmla="val 7646" name="adj"/>
            </a:avLst>
          </a:prstGeom>
          <a:solidFill>
            <a:srgbClr val="D6F5EE"/>
          </a:solidFill>
          <a:ln cap="flat" cmpd="sng" w="152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7700724" y="3548539"/>
            <a:ext cx="3448764" cy="385763"/>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Website public</a:t>
            </a:r>
            <a:r>
              <a:rPr b="1" lang="en-US" sz="2430">
                <a:solidFill>
                  <a:srgbClr val="333F70"/>
                </a:solidFill>
                <a:latin typeface="Unbounded"/>
                <a:ea typeface="Unbounded"/>
                <a:cs typeface="Unbounded"/>
                <a:sym typeface="Unbounded"/>
              </a:rPr>
              <a:t> </a:t>
            </a:r>
            <a:r>
              <a:rPr b="1" i="0" lang="en-US" sz="2430" u="none" cap="none" strike="noStrike">
                <a:solidFill>
                  <a:srgbClr val="333F70"/>
                </a:solidFill>
                <a:latin typeface="Unbounded"/>
                <a:ea typeface="Unbounded"/>
                <a:cs typeface="Unbounded"/>
                <a:sym typeface="Unbounded"/>
              </a:rPr>
              <a:t>url</a:t>
            </a:r>
            <a:endParaRPr b="1" i="0" sz="2430" u="none" cap="none" strike="noStrike">
              <a:solidFill>
                <a:srgbClr val="333F70"/>
              </a:solidFill>
              <a:latin typeface="Unbounded"/>
              <a:ea typeface="Unbounded"/>
              <a:cs typeface="Unbounded"/>
              <a:sym typeface="Unbounded"/>
            </a:endParaRPr>
          </a:p>
          <a:p>
            <a:pPr indent="0" lvl="0" marL="0" marR="0" rtl="0" algn="l">
              <a:lnSpc>
                <a:spcPct val="125020"/>
              </a:lnSpc>
              <a:spcBef>
                <a:spcPts val="0"/>
              </a:spcBef>
              <a:spcAft>
                <a:spcPts val="0"/>
              </a:spcAft>
              <a:buClr>
                <a:srgbClr val="333F70"/>
              </a:buClr>
              <a:buSzPts val="2430"/>
              <a:buFont typeface="Unbounded"/>
              <a:buNone/>
            </a:pPr>
            <a:r>
              <a:t/>
            </a:r>
            <a:endParaRPr b="1" sz="2430">
              <a:solidFill>
                <a:srgbClr val="333F70"/>
              </a:solidFill>
              <a:latin typeface="Unbounded"/>
              <a:ea typeface="Unbounded"/>
              <a:cs typeface="Unbounded"/>
              <a:sym typeface="Unbounded"/>
            </a:endParaRPr>
          </a:p>
        </p:txBody>
      </p:sp>
      <p:sp>
        <p:nvSpPr>
          <p:cNvPr id="268" name="Google Shape;268;p23"/>
          <p:cNvSpPr/>
          <p:nvPr/>
        </p:nvSpPr>
        <p:spPr>
          <a:xfrm>
            <a:off x="7700724" y="4614540"/>
            <a:ext cx="5803800" cy="395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6A688"/>
              </a:buClr>
              <a:buSzPts val="1944"/>
              <a:buFont typeface="Open Sans"/>
              <a:buNone/>
            </a:pPr>
            <a:r>
              <a:rPr b="0" i="0" lang="en-US" sz="1944" u="sng" cap="none" strike="noStrike">
                <a:solidFill>
                  <a:schemeClr val="hlink"/>
                </a:solidFill>
                <a:latin typeface="Open Sans"/>
                <a:ea typeface="Open Sans"/>
                <a:cs typeface="Open Sans"/>
                <a:sym typeface="Open Sans"/>
                <a:hlinkClick r:id="rId4"/>
              </a:rPr>
              <a:t>Link</a:t>
            </a:r>
            <a:endParaRPr b="0" i="0" sz="1944" u="none" cap="none" strike="noStrike">
              <a:solidFill>
                <a:schemeClr val="dk1"/>
              </a:solidFill>
              <a:latin typeface="Calibri"/>
              <a:ea typeface="Calibri"/>
              <a:cs typeface="Calibri"/>
              <a:sym typeface="Calibri"/>
            </a:endParaRPr>
          </a:p>
        </p:txBody>
      </p:sp>
      <p:sp>
        <p:nvSpPr>
          <p:cNvPr id="269" name="Google Shape;269;p23"/>
          <p:cNvSpPr/>
          <p:nvPr/>
        </p:nvSpPr>
        <p:spPr>
          <a:xfrm>
            <a:off x="864037" y="5017175"/>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270" name="Google Shape;270;p23"/>
          <p:cNvSpPr/>
          <p:nvPr/>
        </p:nvSpPr>
        <p:spPr>
          <a:xfrm>
            <a:off x="864037" y="5689878"/>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271" name="Google Shape;271;p23"/>
          <p:cNvSpPr/>
          <p:nvPr/>
        </p:nvSpPr>
        <p:spPr>
          <a:xfrm>
            <a:off x="864037" y="6362581"/>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
        <p:nvSpPr>
          <p:cNvPr id="272" name="Google Shape;272;p23"/>
          <p:cNvSpPr/>
          <p:nvPr/>
        </p:nvSpPr>
        <p:spPr>
          <a:xfrm>
            <a:off x="864037" y="7035284"/>
            <a:ext cx="12902327" cy="395049"/>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chemeClr val="dk1"/>
              </a:buClr>
              <a:buSzPts val="1944"/>
              <a:buFont typeface="Calibri"/>
              <a:buNone/>
            </a:pPr>
            <a:r>
              <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5"/>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 name="Google Shape;40;p5"/>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41" name="Google Shape;41;p5"/>
          <p:cNvPicPr preferRelativeResize="0"/>
          <p:nvPr/>
        </p:nvPicPr>
        <p:blipFill rotWithShape="1">
          <a:blip r:embed="rId4">
            <a:alphaModFix/>
          </a:blip>
          <a:srcRect b="0" l="0" r="0" t="0"/>
          <a:stretch/>
        </p:blipFill>
        <p:spPr>
          <a:xfrm>
            <a:off x="736402" y="271820"/>
            <a:ext cx="4013478" cy="7685961"/>
          </a:xfrm>
          <a:prstGeom prst="rect">
            <a:avLst/>
          </a:prstGeom>
          <a:noFill/>
          <a:ln>
            <a:noFill/>
          </a:ln>
        </p:spPr>
      </p:pic>
      <p:sp>
        <p:nvSpPr>
          <p:cNvPr id="42" name="Google Shape;42;p5"/>
          <p:cNvSpPr/>
          <p:nvPr/>
        </p:nvSpPr>
        <p:spPr>
          <a:xfrm>
            <a:off x="6247567" y="598884"/>
            <a:ext cx="7621667" cy="2038826"/>
          </a:xfrm>
          <a:prstGeom prst="rect">
            <a:avLst/>
          </a:prstGeom>
          <a:noFill/>
          <a:ln>
            <a:noFill/>
          </a:ln>
        </p:spPr>
        <p:txBody>
          <a:bodyPr anchorCtr="0" anchor="t" bIns="45700" lIns="91425" spcFirstLastPara="1" rIns="91425" wrap="square" tIns="45700">
            <a:noAutofit/>
          </a:bodyPr>
          <a:lstStyle/>
          <a:p>
            <a:pPr indent="0" lvl="0" marL="0" marR="0" rtl="0" algn="l">
              <a:lnSpc>
                <a:spcPct val="125017"/>
              </a:lnSpc>
              <a:spcBef>
                <a:spcPts val="0"/>
              </a:spcBef>
              <a:spcAft>
                <a:spcPts val="0"/>
              </a:spcAft>
              <a:buClr>
                <a:srgbClr val="333F70"/>
              </a:buClr>
              <a:buSzPts val="4281"/>
              <a:buFont typeface="Unbounded"/>
              <a:buNone/>
            </a:pPr>
            <a:r>
              <a:rPr b="1" i="0" lang="en-US" sz="4281" u="none" cap="none" strike="noStrike">
                <a:solidFill>
                  <a:srgbClr val="333F70"/>
                </a:solidFill>
                <a:latin typeface="Unbounded"/>
                <a:ea typeface="Unbounded"/>
                <a:cs typeface="Unbounded"/>
                <a:sym typeface="Unbounded"/>
              </a:rPr>
              <a:t>The Global Water Crisis: Challenges and Opportunities</a:t>
            </a:r>
            <a:endParaRPr b="0" i="0" sz="4281" u="none" cap="none" strike="noStrike">
              <a:solidFill>
                <a:schemeClr val="dk1"/>
              </a:solidFill>
              <a:latin typeface="Calibri"/>
              <a:ea typeface="Calibri"/>
              <a:cs typeface="Calibri"/>
              <a:sym typeface="Calibri"/>
            </a:endParaRPr>
          </a:p>
        </p:txBody>
      </p:sp>
      <p:sp>
        <p:nvSpPr>
          <p:cNvPr id="43" name="Google Shape;43;p5"/>
          <p:cNvSpPr/>
          <p:nvPr/>
        </p:nvSpPr>
        <p:spPr>
          <a:xfrm>
            <a:off x="6247567" y="3208377"/>
            <a:ext cx="489228" cy="489228"/>
          </a:xfrm>
          <a:prstGeom prst="roundRect">
            <a:avLst>
              <a:gd fmla="val 20005"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407348" y="3289816"/>
            <a:ext cx="169664" cy="3262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569"/>
              <a:buFont typeface="Unbounded"/>
              <a:buNone/>
            </a:pPr>
            <a:r>
              <a:rPr b="1" i="0" lang="en-US" sz="2569" u="none" cap="none" strike="noStrike">
                <a:solidFill>
                  <a:srgbClr val="333F70"/>
                </a:solidFill>
                <a:latin typeface="Unbounded"/>
                <a:ea typeface="Unbounded"/>
                <a:cs typeface="Unbounded"/>
                <a:sym typeface="Unbounded"/>
              </a:rPr>
              <a:t>1</a:t>
            </a:r>
            <a:endParaRPr b="0" i="0" sz="2569" u="none" cap="none" strike="noStrike">
              <a:solidFill>
                <a:schemeClr val="dk1"/>
              </a:solidFill>
              <a:latin typeface="Calibri"/>
              <a:ea typeface="Calibri"/>
              <a:cs typeface="Calibri"/>
              <a:sym typeface="Calibri"/>
            </a:endParaRPr>
          </a:p>
        </p:txBody>
      </p:sp>
      <p:sp>
        <p:nvSpPr>
          <p:cNvPr id="45" name="Google Shape;45;p5"/>
          <p:cNvSpPr/>
          <p:nvPr/>
        </p:nvSpPr>
        <p:spPr>
          <a:xfrm>
            <a:off x="6954203" y="3208377"/>
            <a:ext cx="2718554" cy="339685"/>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33F70"/>
              </a:buClr>
              <a:buSzPts val="2141"/>
              <a:buFont typeface="Unbounded"/>
              <a:buNone/>
            </a:pPr>
            <a:r>
              <a:rPr b="1" i="0" lang="en-US" sz="2141" u="none" cap="none" strike="noStrike">
                <a:solidFill>
                  <a:srgbClr val="333F70"/>
                </a:solidFill>
                <a:latin typeface="Unbounded"/>
                <a:ea typeface="Unbounded"/>
                <a:cs typeface="Unbounded"/>
                <a:sym typeface="Unbounded"/>
              </a:rPr>
              <a:t>Water Scarcity</a:t>
            </a:r>
            <a:endParaRPr b="0" i="0" sz="2141" u="none" cap="none" strike="noStrike">
              <a:solidFill>
                <a:schemeClr val="dk1"/>
              </a:solidFill>
              <a:latin typeface="Calibri"/>
              <a:ea typeface="Calibri"/>
              <a:cs typeface="Calibri"/>
              <a:sym typeface="Calibri"/>
            </a:endParaRPr>
          </a:p>
        </p:txBody>
      </p:sp>
      <p:sp>
        <p:nvSpPr>
          <p:cNvPr id="46" name="Google Shape;46;p5"/>
          <p:cNvSpPr/>
          <p:nvPr/>
        </p:nvSpPr>
        <p:spPr>
          <a:xfrm>
            <a:off x="6954203" y="4010036"/>
            <a:ext cx="6915000" cy="696000"/>
          </a:xfrm>
          <a:prstGeom prst="rect">
            <a:avLst/>
          </a:prstGeom>
          <a:noFill/>
          <a:ln>
            <a:noFill/>
          </a:ln>
        </p:spPr>
        <p:txBody>
          <a:bodyPr anchorCtr="0" anchor="t" bIns="45700" lIns="91425" spcFirstLastPara="1" rIns="91425" wrap="square" tIns="45700">
            <a:noAutofit/>
          </a:bodyPr>
          <a:lstStyle/>
          <a:p>
            <a:pPr indent="0" lvl="0" marL="0" marR="0" rtl="0" algn="l">
              <a:lnSpc>
                <a:spcPct val="160046"/>
              </a:lnSpc>
              <a:spcBef>
                <a:spcPts val="0"/>
              </a:spcBef>
              <a:spcAft>
                <a:spcPts val="0"/>
              </a:spcAft>
              <a:buClr>
                <a:srgbClr val="333F70"/>
              </a:buClr>
              <a:buSzPts val="1712"/>
              <a:buFont typeface="Open Sans"/>
              <a:buNone/>
            </a:pPr>
            <a:r>
              <a:rPr b="0" i="0" lang="en-US" sz="1712" u="none" cap="none" strike="noStrike">
                <a:solidFill>
                  <a:srgbClr val="333F70"/>
                </a:solidFill>
                <a:latin typeface="Open Sans"/>
                <a:ea typeface="Open Sans"/>
                <a:cs typeface="Open Sans"/>
                <a:sym typeface="Open Sans"/>
              </a:rPr>
              <a:t>Millions of people lack access to clean, safe water, especially in developing regions.</a:t>
            </a:r>
            <a:endParaRPr b="0" i="0" sz="1712" u="none" cap="none" strike="noStrike">
              <a:solidFill>
                <a:schemeClr val="dk1"/>
              </a:solidFill>
              <a:latin typeface="Calibri"/>
              <a:ea typeface="Calibri"/>
              <a:cs typeface="Calibri"/>
              <a:sym typeface="Calibri"/>
            </a:endParaRPr>
          </a:p>
        </p:txBody>
      </p:sp>
      <p:sp>
        <p:nvSpPr>
          <p:cNvPr id="47" name="Google Shape;47;p5"/>
          <p:cNvSpPr/>
          <p:nvPr/>
        </p:nvSpPr>
        <p:spPr>
          <a:xfrm>
            <a:off x="6247567" y="4836438"/>
            <a:ext cx="489228" cy="489228"/>
          </a:xfrm>
          <a:prstGeom prst="roundRect">
            <a:avLst>
              <a:gd fmla="val 20005"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6355913" y="4917877"/>
            <a:ext cx="272415" cy="3262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569"/>
              <a:buFont typeface="Unbounded"/>
              <a:buNone/>
            </a:pPr>
            <a:r>
              <a:rPr b="1" i="0" lang="en-US" sz="2569" u="none" cap="none" strike="noStrike">
                <a:solidFill>
                  <a:srgbClr val="333F70"/>
                </a:solidFill>
                <a:latin typeface="Unbounded"/>
                <a:ea typeface="Unbounded"/>
                <a:cs typeface="Unbounded"/>
                <a:sym typeface="Unbounded"/>
              </a:rPr>
              <a:t>2</a:t>
            </a:r>
            <a:endParaRPr b="0" i="0" sz="2569" u="none" cap="none" strike="noStrike">
              <a:solidFill>
                <a:schemeClr val="dk1"/>
              </a:solidFill>
              <a:latin typeface="Calibri"/>
              <a:ea typeface="Calibri"/>
              <a:cs typeface="Calibri"/>
              <a:sym typeface="Calibri"/>
            </a:endParaRPr>
          </a:p>
        </p:txBody>
      </p:sp>
      <p:sp>
        <p:nvSpPr>
          <p:cNvPr id="49" name="Google Shape;49;p5"/>
          <p:cNvSpPr/>
          <p:nvPr/>
        </p:nvSpPr>
        <p:spPr>
          <a:xfrm>
            <a:off x="6954203" y="4836438"/>
            <a:ext cx="4887397" cy="339685"/>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33F70"/>
              </a:buClr>
              <a:buSzPts val="2141"/>
              <a:buFont typeface="Unbounded"/>
              <a:buNone/>
            </a:pPr>
            <a:r>
              <a:rPr b="1" i="0" lang="en-US" sz="2141" u="none" cap="none" strike="noStrike">
                <a:solidFill>
                  <a:srgbClr val="333F70"/>
                </a:solidFill>
                <a:latin typeface="Unbounded"/>
                <a:ea typeface="Unbounded"/>
                <a:cs typeface="Unbounded"/>
                <a:sym typeface="Unbounded"/>
              </a:rPr>
              <a:t>Pollution and Contamination</a:t>
            </a:r>
            <a:endParaRPr b="0" i="0" sz="2141" u="none" cap="none" strike="noStrike">
              <a:solidFill>
                <a:schemeClr val="dk1"/>
              </a:solidFill>
              <a:latin typeface="Calibri"/>
              <a:ea typeface="Calibri"/>
              <a:cs typeface="Calibri"/>
              <a:sym typeface="Calibri"/>
            </a:endParaRPr>
          </a:p>
        </p:txBody>
      </p:sp>
      <p:sp>
        <p:nvSpPr>
          <p:cNvPr id="50" name="Google Shape;50;p5"/>
          <p:cNvSpPr/>
          <p:nvPr/>
        </p:nvSpPr>
        <p:spPr>
          <a:xfrm>
            <a:off x="6954203" y="5707322"/>
            <a:ext cx="6915000" cy="696000"/>
          </a:xfrm>
          <a:prstGeom prst="rect">
            <a:avLst/>
          </a:prstGeom>
          <a:noFill/>
          <a:ln>
            <a:noFill/>
          </a:ln>
        </p:spPr>
        <p:txBody>
          <a:bodyPr anchorCtr="0" anchor="t" bIns="45700" lIns="91425" spcFirstLastPara="1" rIns="91425" wrap="square" tIns="45700">
            <a:noAutofit/>
          </a:bodyPr>
          <a:lstStyle/>
          <a:p>
            <a:pPr indent="0" lvl="0" marL="0" marR="0" rtl="0" algn="l">
              <a:lnSpc>
                <a:spcPct val="160046"/>
              </a:lnSpc>
              <a:spcBef>
                <a:spcPts val="0"/>
              </a:spcBef>
              <a:spcAft>
                <a:spcPts val="0"/>
              </a:spcAft>
              <a:buClr>
                <a:srgbClr val="333F70"/>
              </a:buClr>
              <a:buSzPts val="1712"/>
              <a:buFont typeface="Open Sans"/>
              <a:buNone/>
            </a:pPr>
            <a:r>
              <a:rPr b="0" i="0" lang="en-US" sz="1712" u="none" cap="none" strike="noStrike">
                <a:solidFill>
                  <a:srgbClr val="333F70"/>
                </a:solidFill>
                <a:latin typeface="Open Sans"/>
                <a:ea typeface="Open Sans"/>
                <a:cs typeface="Open Sans"/>
                <a:sym typeface="Open Sans"/>
              </a:rPr>
              <a:t>Waterways are polluted by industrial waste, agricultural runoff, and poor sanitation practices.</a:t>
            </a:r>
            <a:endParaRPr b="0" i="0" sz="1712" u="none" cap="none" strike="noStrike">
              <a:solidFill>
                <a:schemeClr val="dk1"/>
              </a:solidFill>
              <a:latin typeface="Calibri"/>
              <a:ea typeface="Calibri"/>
              <a:cs typeface="Calibri"/>
              <a:sym typeface="Calibri"/>
            </a:endParaRPr>
          </a:p>
        </p:txBody>
      </p:sp>
      <p:sp>
        <p:nvSpPr>
          <p:cNvPr id="51" name="Google Shape;51;p5"/>
          <p:cNvSpPr/>
          <p:nvPr/>
        </p:nvSpPr>
        <p:spPr>
          <a:xfrm>
            <a:off x="6247567" y="6464498"/>
            <a:ext cx="489228" cy="489228"/>
          </a:xfrm>
          <a:prstGeom prst="roundRect">
            <a:avLst>
              <a:gd fmla="val 20005"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355318" y="6545937"/>
            <a:ext cx="273725" cy="3262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569"/>
              <a:buFont typeface="Unbounded"/>
              <a:buNone/>
            </a:pPr>
            <a:r>
              <a:rPr b="1" i="0" lang="en-US" sz="2569" u="none" cap="none" strike="noStrike">
                <a:solidFill>
                  <a:srgbClr val="333F70"/>
                </a:solidFill>
                <a:latin typeface="Unbounded"/>
                <a:ea typeface="Unbounded"/>
                <a:cs typeface="Unbounded"/>
                <a:sym typeface="Unbounded"/>
              </a:rPr>
              <a:t>3</a:t>
            </a:r>
            <a:endParaRPr b="0" i="0" sz="2569" u="none" cap="none" strike="noStrike">
              <a:solidFill>
                <a:schemeClr val="dk1"/>
              </a:solidFill>
              <a:latin typeface="Calibri"/>
              <a:ea typeface="Calibri"/>
              <a:cs typeface="Calibri"/>
              <a:sym typeface="Calibri"/>
            </a:endParaRPr>
          </a:p>
        </p:txBody>
      </p:sp>
      <p:sp>
        <p:nvSpPr>
          <p:cNvPr id="53" name="Google Shape;53;p5"/>
          <p:cNvSpPr/>
          <p:nvPr/>
        </p:nvSpPr>
        <p:spPr>
          <a:xfrm>
            <a:off x="6954203" y="6464498"/>
            <a:ext cx="4521994" cy="339685"/>
          </a:xfrm>
          <a:prstGeom prst="rect">
            <a:avLst/>
          </a:prstGeom>
          <a:noFill/>
          <a:ln>
            <a:noFill/>
          </a:ln>
        </p:spPr>
        <p:txBody>
          <a:bodyPr anchorCtr="0" anchor="t" bIns="45700" lIns="91425" spcFirstLastPara="1" rIns="91425" wrap="square" tIns="45700">
            <a:noAutofit/>
          </a:bodyPr>
          <a:lstStyle/>
          <a:p>
            <a:pPr indent="0" lvl="0" marL="0" marR="0" rtl="0" algn="l">
              <a:lnSpc>
                <a:spcPct val="124988"/>
              </a:lnSpc>
              <a:spcBef>
                <a:spcPts val="0"/>
              </a:spcBef>
              <a:spcAft>
                <a:spcPts val="0"/>
              </a:spcAft>
              <a:buClr>
                <a:srgbClr val="333F70"/>
              </a:buClr>
              <a:buSzPts val="2141"/>
              <a:buFont typeface="Unbounded"/>
              <a:buNone/>
            </a:pPr>
            <a:r>
              <a:rPr b="1" i="0" lang="en-US" sz="2141" u="none" cap="none" strike="noStrike">
                <a:solidFill>
                  <a:srgbClr val="333F70"/>
                </a:solidFill>
                <a:latin typeface="Unbounded"/>
                <a:ea typeface="Unbounded"/>
                <a:cs typeface="Unbounded"/>
                <a:sym typeface="Unbounded"/>
              </a:rPr>
              <a:t>Inadequate Infrastructure</a:t>
            </a:r>
            <a:endParaRPr b="0" i="0" sz="2141" u="none" cap="none" strike="noStrike">
              <a:solidFill>
                <a:schemeClr val="dk1"/>
              </a:solidFill>
              <a:latin typeface="Calibri"/>
              <a:ea typeface="Calibri"/>
              <a:cs typeface="Calibri"/>
              <a:sym typeface="Calibri"/>
            </a:endParaRPr>
          </a:p>
        </p:txBody>
      </p:sp>
      <p:sp>
        <p:nvSpPr>
          <p:cNvPr id="54" name="Google Shape;54;p5"/>
          <p:cNvSpPr/>
          <p:nvPr/>
        </p:nvSpPr>
        <p:spPr>
          <a:xfrm>
            <a:off x="6954191" y="7261732"/>
            <a:ext cx="6915000" cy="696000"/>
          </a:xfrm>
          <a:prstGeom prst="rect">
            <a:avLst/>
          </a:prstGeom>
          <a:noFill/>
          <a:ln>
            <a:noFill/>
          </a:ln>
        </p:spPr>
        <p:txBody>
          <a:bodyPr anchorCtr="0" anchor="t" bIns="45700" lIns="91425" spcFirstLastPara="1" rIns="91425" wrap="square" tIns="45700">
            <a:noAutofit/>
          </a:bodyPr>
          <a:lstStyle/>
          <a:p>
            <a:pPr indent="0" lvl="0" marL="0" marR="0" rtl="0" algn="l">
              <a:lnSpc>
                <a:spcPct val="160046"/>
              </a:lnSpc>
              <a:spcBef>
                <a:spcPts val="0"/>
              </a:spcBef>
              <a:spcAft>
                <a:spcPts val="0"/>
              </a:spcAft>
              <a:buClr>
                <a:srgbClr val="333F70"/>
              </a:buClr>
              <a:buSzPts val="1712"/>
              <a:buFont typeface="Open Sans"/>
              <a:buNone/>
            </a:pPr>
            <a:r>
              <a:rPr b="0" i="0" lang="en-US" sz="1712" u="none" cap="none" strike="noStrike">
                <a:solidFill>
                  <a:srgbClr val="333F70"/>
                </a:solidFill>
                <a:latin typeface="Open Sans"/>
                <a:ea typeface="Open Sans"/>
                <a:cs typeface="Open Sans"/>
                <a:sym typeface="Open Sans"/>
              </a:rPr>
              <a:t>Outdated or non-existent water and sanitation systems hinder progress.</a:t>
            </a:r>
            <a:endParaRPr b="0" i="0" sz="1712"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6"/>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0" y="0"/>
            <a:ext cx="14630400" cy="8229600"/>
          </a:xfrm>
          <a:prstGeom prst="rect">
            <a:avLst/>
          </a:prstGeom>
          <a:solidFill>
            <a:srgbClr val="DDF8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855345" y="672108"/>
            <a:ext cx="12919710" cy="1527572"/>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333F70"/>
              </a:buClr>
              <a:buSzPts val="4811"/>
              <a:buFont typeface="Unbounded"/>
              <a:buNone/>
            </a:pPr>
            <a:r>
              <a:rPr b="1" i="0" lang="en-US" sz="4811" u="none" cap="none" strike="noStrike">
                <a:solidFill>
                  <a:srgbClr val="333F70"/>
                </a:solidFill>
                <a:latin typeface="Unbounded"/>
                <a:ea typeface="Unbounded"/>
                <a:cs typeface="Unbounded"/>
                <a:sym typeface="Unbounded"/>
              </a:rPr>
              <a:t>Introducing Jarvis: Our AI Chatbot</a:t>
            </a:r>
            <a:endParaRPr b="0" i="0" sz="4811" u="none" cap="none" strike="noStrike">
              <a:solidFill>
                <a:schemeClr val="dk1"/>
              </a:solidFill>
              <a:latin typeface="Calibri"/>
              <a:ea typeface="Calibri"/>
              <a:cs typeface="Calibri"/>
              <a:sym typeface="Calibri"/>
            </a:endParaRPr>
          </a:p>
        </p:txBody>
      </p:sp>
      <p:sp>
        <p:nvSpPr>
          <p:cNvPr id="63" name="Google Shape;63;p6"/>
          <p:cNvSpPr/>
          <p:nvPr/>
        </p:nvSpPr>
        <p:spPr>
          <a:xfrm>
            <a:off x="855345" y="2810589"/>
            <a:ext cx="2782729" cy="381833"/>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333F70"/>
              </a:buClr>
              <a:buSzPts val="2406"/>
              <a:buFont typeface="Unbounded"/>
              <a:buNone/>
            </a:pPr>
            <a:r>
              <a:rPr b="1" i="0" lang="en-US" sz="2406" u="none" cap="none" strike="noStrike">
                <a:solidFill>
                  <a:srgbClr val="333F70"/>
                </a:solidFill>
                <a:latin typeface="Unbounded"/>
                <a:ea typeface="Unbounded"/>
                <a:cs typeface="Unbounded"/>
                <a:sym typeface="Unbounded"/>
              </a:rPr>
              <a:t>Purpose</a:t>
            </a:r>
            <a:endParaRPr b="0" i="0" sz="2406" u="none" cap="none" strike="noStrike">
              <a:solidFill>
                <a:schemeClr val="dk1"/>
              </a:solidFill>
              <a:latin typeface="Calibri"/>
              <a:ea typeface="Calibri"/>
              <a:cs typeface="Calibri"/>
              <a:sym typeface="Calibri"/>
            </a:endParaRPr>
          </a:p>
        </p:txBody>
      </p:sp>
      <p:sp>
        <p:nvSpPr>
          <p:cNvPr id="64" name="Google Shape;64;p6"/>
          <p:cNvSpPr/>
          <p:nvPr/>
        </p:nvSpPr>
        <p:spPr>
          <a:xfrm>
            <a:off x="855345" y="3436739"/>
            <a:ext cx="2782729" cy="2346008"/>
          </a:xfrm>
          <a:prstGeom prst="rect">
            <a:avLst/>
          </a:prstGeom>
          <a:noFill/>
          <a:ln>
            <a:noFill/>
          </a:ln>
        </p:spPr>
        <p:txBody>
          <a:bodyPr anchorCtr="0" anchor="t" bIns="45700" lIns="91425" spcFirstLastPara="1" rIns="91425" wrap="square" tIns="45700">
            <a:noAutofit/>
          </a:bodyPr>
          <a:lstStyle/>
          <a:p>
            <a:pPr indent="0" lvl="0" marL="0" marR="0" rtl="0" algn="l">
              <a:lnSpc>
                <a:spcPct val="160031"/>
              </a:lnSpc>
              <a:spcBef>
                <a:spcPts val="0"/>
              </a:spcBef>
              <a:spcAft>
                <a:spcPts val="0"/>
              </a:spcAft>
              <a:buClr>
                <a:srgbClr val="333F70"/>
              </a:buClr>
              <a:buSzPts val="1924"/>
              <a:buFont typeface="Open Sans"/>
              <a:buNone/>
            </a:pPr>
            <a:r>
              <a:rPr b="0" i="0" lang="en-US" sz="1924" u="none" cap="none" strike="noStrike">
                <a:solidFill>
                  <a:srgbClr val="333F70"/>
                </a:solidFill>
                <a:latin typeface="Open Sans"/>
                <a:ea typeface="Open Sans"/>
                <a:cs typeface="Open Sans"/>
                <a:sym typeface="Open Sans"/>
              </a:rPr>
              <a:t>Jarvis is an AI-powered chatbot designed to engage users and provide solutions for water conservation and sanitation.</a:t>
            </a:r>
            <a:endParaRPr b="0" i="0" sz="1924" u="none" cap="none" strike="noStrike">
              <a:solidFill>
                <a:schemeClr val="dk1"/>
              </a:solidFill>
              <a:latin typeface="Calibri"/>
              <a:ea typeface="Calibri"/>
              <a:cs typeface="Calibri"/>
              <a:sym typeface="Calibri"/>
            </a:endParaRPr>
          </a:p>
        </p:txBody>
      </p:sp>
      <p:sp>
        <p:nvSpPr>
          <p:cNvPr id="65" name="Google Shape;65;p6"/>
          <p:cNvSpPr/>
          <p:nvPr/>
        </p:nvSpPr>
        <p:spPr>
          <a:xfrm>
            <a:off x="4241959" y="2810589"/>
            <a:ext cx="2782729" cy="763667"/>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333F70"/>
              </a:buClr>
              <a:buSzPts val="2406"/>
              <a:buFont typeface="Unbounded"/>
              <a:buNone/>
            </a:pPr>
            <a:r>
              <a:rPr b="1" i="0" lang="en-US" sz="2406" u="none" cap="none" strike="noStrike">
                <a:solidFill>
                  <a:srgbClr val="333F70"/>
                </a:solidFill>
                <a:latin typeface="Unbounded"/>
                <a:ea typeface="Unbounded"/>
                <a:cs typeface="Unbounded"/>
                <a:sym typeface="Unbounded"/>
              </a:rPr>
              <a:t>Intelligent Interaction</a:t>
            </a:r>
            <a:endParaRPr b="0" i="0" sz="2406" u="none" cap="none" strike="noStrike">
              <a:solidFill>
                <a:schemeClr val="dk1"/>
              </a:solidFill>
              <a:latin typeface="Calibri"/>
              <a:ea typeface="Calibri"/>
              <a:cs typeface="Calibri"/>
              <a:sym typeface="Calibri"/>
            </a:endParaRPr>
          </a:p>
        </p:txBody>
      </p:sp>
      <p:sp>
        <p:nvSpPr>
          <p:cNvPr id="66" name="Google Shape;66;p6"/>
          <p:cNvSpPr/>
          <p:nvPr/>
        </p:nvSpPr>
        <p:spPr>
          <a:xfrm>
            <a:off x="4241959" y="3818573"/>
            <a:ext cx="2782729" cy="3519011"/>
          </a:xfrm>
          <a:prstGeom prst="rect">
            <a:avLst/>
          </a:prstGeom>
          <a:noFill/>
          <a:ln>
            <a:noFill/>
          </a:ln>
        </p:spPr>
        <p:txBody>
          <a:bodyPr anchorCtr="0" anchor="t" bIns="45700" lIns="91425" spcFirstLastPara="1" rIns="91425" wrap="square" tIns="45700">
            <a:noAutofit/>
          </a:bodyPr>
          <a:lstStyle/>
          <a:p>
            <a:pPr indent="0" lvl="0" marL="0" marR="0" rtl="0" algn="l">
              <a:lnSpc>
                <a:spcPct val="160031"/>
              </a:lnSpc>
              <a:spcBef>
                <a:spcPts val="0"/>
              </a:spcBef>
              <a:spcAft>
                <a:spcPts val="0"/>
              </a:spcAft>
              <a:buClr>
                <a:srgbClr val="333F70"/>
              </a:buClr>
              <a:buSzPts val="1924"/>
              <a:buFont typeface="Open Sans"/>
              <a:buNone/>
            </a:pPr>
            <a:r>
              <a:rPr b="0" i="0" lang="en-US" sz="1924" u="none" cap="none" strike="noStrike">
                <a:solidFill>
                  <a:srgbClr val="333F70"/>
                </a:solidFill>
                <a:latin typeface="Open Sans"/>
                <a:ea typeface="Open Sans"/>
                <a:cs typeface="Open Sans"/>
                <a:sym typeface="Open Sans"/>
              </a:rPr>
              <a:t>Leveraging IBM Watson's natural language processing, Jarvis can understand user queries and provide helpful information on water conservation and sanitation.</a:t>
            </a:r>
            <a:endParaRPr b="0" i="0" sz="1924" u="none" cap="none" strike="noStrike">
              <a:solidFill>
                <a:schemeClr val="dk1"/>
              </a:solidFill>
              <a:latin typeface="Calibri"/>
              <a:ea typeface="Calibri"/>
              <a:cs typeface="Calibri"/>
              <a:sym typeface="Calibri"/>
            </a:endParaRPr>
          </a:p>
        </p:txBody>
      </p:sp>
      <p:sp>
        <p:nvSpPr>
          <p:cNvPr id="67" name="Google Shape;67;p6"/>
          <p:cNvSpPr/>
          <p:nvPr/>
        </p:nvSpPr>
        <p:spPr>
          <a:xfrm>
            <a:off x="7628573" y="2810589"/>
            <a:ext cx="2782729" cy="763667"/>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333F70"/>
              </a:buClr>
              <a:buSzPts val="2406"/>
              <a:buFont typeface="Unbounded"/>
              <a:buNone/>
            </a:pPr>
            <a:r>
              <a:rPr b="1" i="0" lang="en-US" sz="2406" u="none" cap="none" strike="noStrike">
                <a:solidFill>
                  <a:srgbClr val="333F70"/>
                </a:solidFill>
                <a:latin typeface="Unbounded"/>
                <a:ea typeface="Unbounded"/>
                <a:cs typeface="Unbounded"/>
                <a:sym typeface="Unbounded"/>
              </a:rPr>
              <a:t>Accessible Platform</a:t>
            </a:r>
            <a:endParaRPr b="0" i="0" sz="2406" u="none" cap="none" strike="noStrike">
              <a:solidFill>
                <a:schemeClr val="dk1"/>
              </a:solidFill>
              <a:latin typeface="Calibri"/>
              <a:ea typeface="Calibri"/>
              <a:cs typeface="Calibri"/>
              <a:sym typeface="Calibri"/>
            </a:endParaRPr>
          </a:p>
        </p:txBody>
      </p:sp>
      <p:sp>
        <p:nvSpPr>
          <p:cNvPr id="68" name="Google Shape;68;p6"/>
          <p:cNvSpPr/>
          <p:nvPr/>
        </p:nvSpPr>
        <p:spPr>
          <a:xfrm>
            <a:off x="7628573" y="3818573"/>
            <a:ext cx="2782729" cy="2346008"/>
          </a:xfrm>
          <a:prstGeom prst="rect">
            <a:avLst/>
          </a:prstGeom>
          <a:noFill/>
          <a:ln>
            <a:noFill/>
          </a:ln>
        </p:spPr>
        <p:txBody>
          <a:bodyPr anchorCtr="0" anchor="t" bIns="45700" lIns="91425" spcFirstLastPara="1" rIns="91425" wrap="square" tIns="45700">
            <a:noAutofit/>
          </a:bodyPr>
          <a:lstStyle/>
          <a:p>
            <a:pPr indent="0" lvl="0" marL="0" marR="0" rtl="0" algn="l">
              <a:lnSpc>
                <a:spcPct val="160031"/>
              </a:lnSpc>
              <a:spcBef>
                <a:spcPts val="0"/>
              </a:spcBef>
              <a:spcAft>
                <a:spcPts val="0"/>
              </a:spcAft>
              <a:buClr>
                <a:srgbClr val="333F70"/>
              </a:buClr>
              <a:buSzPts val="1924"/>
              <a:buFont typeface="Open Sans"/>
              <a:buNone/>
            </a:pPr>
            <a:r>
              <a:rPr b="0" i="0" lang="en-US" sz="1924" u="none" cap="none" strike="noStrike">
                <a:solidFill>
                  <a:srgbClr val="333F70"/>
                </a:solidFill>
                <a:latin typeface="Open Sans"/>
                <a:ea typeface="Open Sans"/>
                <a:cs typeface="Open Sans"/>
                <a:sym typeface="Open Sans"/>
              </a:rPr>
              <a:t>Integrated into the Oasis website, Jarvis is readily available to users seeking to address water-related challenges.</a:t>
            </a:r>
            <a:endParaRPr b="0" i="0" sz="1924" u="none" cap="none" strike="noStrike">
              <a:solidFill>
                <a:schemeClr val="dk1"/>
              </a:solidFill>
              <a:latin typeface="Calibri"/>
              <a:ea typeface="Calibri"/>
              <a:cs typeface="Calibri"/>
              <a:sym typeface="Calibri"/>
            </a:endParaRPr>
          </a:p>
        </p:txBody>
      </p:sp>
      <p:sp>
        <p:nvSpPr>
          <p:cNvPr id="69" name="Google Shape;69;p6"/>
          <p:cNvSpPr/>
          <p:nvPr/>
        </p:nvSpPr>
        <p:spPr>
          <a:xfrm>
            <a:off x="11015186" y="2810589"/>
            <a:ext cx="2782729" cy="763667"/>
          </a:xfrm>
          <a:prstGeom prst="rect">
            <a:avLst/>
          </a:prstGeom>
          <a:noFill/>
          <a:ln>
            <a:noFill/>
          </a:ln>
        </p:spPr>
        <p:txBody>
          <a:bodyPr anchorCtr="0" anchor="t" bIns="45700" lIns="91425" spcFirstLastPara="1" rIns="91425" wrap="square" tIns="45700">
            <a:noAutofit/>
          </a:bodyPr>
          <a:lstStyle/>
          <a:p>
            <a:pPr indent="0" lvl="0" marL="0" marR="0" rtl="0" algn="l">
              <a:lnSpc>
                <a:spcPct val="124979"/>
              </a:lnSpc>
              <a:spcBef>
                <a:spcPts val="0"/>
              </a:spcBef>
              <a:spcAft>
                <a:spcPts val="0"/>
              </a:spcAft>
              <a:buClr>
                <a:srgbClr val="333F70"/>
              </a:buClr>
              <a:buSzPts val="2406"/>
              <a:buFont typeface="Unbounded"/>
              <a:buNone/>
            </a:pPr>
            <a:r>
              <a:rPr b="1" i="0" lang="en-US" sz="2406" u="none" cap="none" strike="noStrike">
                <a:solidFill>
                  <a:srgbClr val="333F70"/>
                </a:solidFill>
                <a:latin typeface="Unbounded"/>
                <a:ea typeface="Unbounded"/>
                <a:cs typeface="Unbounded"/>
                <a:sym typeface="Unbounded"/>
              </a:rPr>
              <a:t>Generational AI</a:t>
            </a:r>
            <a:endParaRPr b="0" i="0" sz="2406" u="none" cap="none" strike="noStrike">
              <a:solidFill>
                <a:schemeClr val="dk1"/>
              </a:solidFill>
              <a:latin typeface="Calibri"/>
              <a:ea typeface="Calibri"/>
              <a:cs typeface="Calibri"/>
              <a:sym typeface="Calibri"/>
            </a:endParaRPr>
          </a:p>
        </p:txBody>
      </p:sp>
      <p:sp>
        <p:nvSpPr>
          <p:cNvPr id="70" name="Google Shape;70;p6"/>
          <p:cNvSpPr/>
          <p:nvPr/>
        </p:nvSpPr>
        <p:spPr>
          <a:xfrm>
            <a:off x="11015186" y="3818573"/>
            <a:ext cx="2782729" cy="3128010"/>
          </a:xfrm>
          <a:prstGeom prst="rect">
            <a:avLst/>
          </a:prstGeom>
          <a:noFill/>
          <a:ln>
            <a:noFill/>
          </a:ln>
        </p:spPr>
        <p:txBody>
          <a:bodyPr anchorCtr="0" anchor="t" bIns="45700" lIns="91425" spcFirstLastPara="1" rIns="91425" wrap="square" tIns="45700">
            <a:noAutofit/>
          </a:bodyPr>
          <a:lstStyle/>
          <a:p>
            <a:pPr indent="0" lvl="0" marL="0" marR="0" rtl="0" algn="l">
              <a:lnSpc>
                <a:spcPct val="160031"/>
              </a:lnSpc>
              <a:spcBef>
                <a:spcPts val="0"/>
              </a:spcBef>
              <a:spcAft>
                <a:spcPts val="0"/>
              </a:spcAft>
              <a:buClr>
                <a:srgbClr val="333F70"/>
              </a:buClr>
              <a:buSzPts val="1924"/>
              <a:buFont typeface="Open Sans"/>
              <a:buNone/>
            </a:pPr>
            <a:r>
              <a:rPr b="0" i="0" lang="en-US" sz="1924" u="none" cap="none" strike="noStrike">
                <a:solidFill>
                  <a:srgbClr val="333F70"/>
                </a:solidFill>
                <a:latin typeface="Open Sans"/>
                <a:ea typeface="Open Sans"/>
                <a:cs typeface="Open Sans"/>
                <a:sym typeface="Open Sans"/>
              </a:rPr>
              <a:t>Jarvis now features advanced generational AI capabilities, allowing it to engage in more natural, human-like conversations to better understand and assist users.</a:t>
            </a:r>
            <a:endParaRPr b="0" i="0" sz="1924"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7"/>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8" name="Google Shape;78;p7"/>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79" name="Google Shape;79;p7"/>
          <p:cNvPicPr preferRelativeResize="0"/>
          <p:nvPr/>
        </p:nvPicPr>
        <p:blipFill rotWithShape="1">
          <a:blip r:embed="rId4">
            <a:alphaModFix/>
          </a:blip>
          <a:srcRect b="0" l="0" r="0" t="0"/>
          <a:stretch/>
        </p:blipFill>
        <p:spPr>
          <a:xfrm>
            <a:off x="533400" y="234672"/>
            <a:ext cx="4419600" cy="7760256"/>
          </a:xfrm>
          <a:prstGeom prst="rect">
            <a:avLst/>
          </a:prstGeom>
          <a:noFill/>
          <a:ln>
            <a:noFill/>
          </a:ln>
        </p:spPr>
      </p:pic>
      <p:sp>
        <p:nvSpPr>
          <p:cNvPr id="80" name="Google Shape;80;p7"/>
          <p:cNvSpPr/>
          <p:nvPr/>
        </p:nvSpPr>
        <p:spPr>
          <a:xfrm>
            <a:off x="6143506" y="816412"/>
            <a:ext cx="7829788" cy="117348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3696"/>
              <a:buFont typeface="Unbounded"/>
              <a:buNone/>
            </a:pPr>
            <a:r>
              <a:rPr b="1" i="0" lang="en-US" sz="3696" u="none" cap="none" strike="noStrike">
                <a:solidFill>
                  <a:srgbClr val="333F70"/>
                </a:solidFill>
                <a:latin typeface="Unbounded"/>
                <a:ea typeface="Unbounded"/>
                <a:cs typeface="Unbounded"/>
                <a:sym typeface="Unbounded"/>
              </a:rPr>
              <a:t>The Tool: IBM Watson Assistant</a:t>
            </a:r>
            <a:endParaRPr b="0" i="0" sz="3696" u="none" cap="none" strike="noStrike">
              <a:solidFill>
                <a:schemeClr val="dk1"/>
              </a:solidFill>
              <a:latin typeface="Calibri"/>
              <a:ea typeface="Calibri"/>
              <a:cs typeface="Calibri"/>
              <a:sym typeface="Calibri"/>
            </a:endParaRPr>
          </a:p>
        </p:txBody>
      </p:sp>
      <p:sp>
        <p:nvSpPr>
          <p:cNvPr id="81" name="Google Shape;81;p7"/>
          <p:cNvSpPr/>
          <p:nvPr/>
        </p:nvSpPr>
        <p:spPr>
          <a:xfrm>
            <a:off x="6143506" y="2271474"/>
            <a:ext cx="7829788" cy="901184"/>
          </a:xfrm>
          <a:prstGeom prst="rect">
            <a:avLst/>
          </a:prstGeom>
          <a:noFill/>
          <a:ln>
            <a:noFill/>
          </a:ln>
        </p:spPr>
        <p:txBody>
          <a:bodyPr anchorCtr="0" anchor="t" bIns="45700" lIns="91425" spcFirstLastPara="1" rIns="91425" wrap="square" tIns="45700">
            <a:noAutofit/>
          </a:bodyPr>
          <a:lstStyle/>
          <a:p>
            <a:pPr indent="0" lvl="0" marL="0" marR="0" rtl="0" algn="l">
              <a:lnSpc>
                <a:spcPct val="159972"/>
              </a:lnSpc>
              <a:spcBef>
                <a:spcPts val="0"/>
              </a:spcBef>
              <a:spcAft>
                <a:spcPts val="0"/>
              </a:spcAft>
              <a:buClr>
                <a:srgbClr val="333F70"/>
              </a:buClr>
              <a:buSzPts val="1479"/>
              <a:buFont typeface="Open Sans"/>
              <a:buNone/>
            </a:pPr>
            <a:r>
              <a:rPr b="0" i="0" lang="en-US" sz="1479" u="none" cap="none" strike="noStrike">
                <a:solidFill>
                  <a:srgbClr val="333F70"/>
                </a:solidFill>
                <a:latin typeface="Open Sans"/>
                <a:ea typeface="Open Sans"/>
                <a:cs typeface="Open Sans"/>
                <a:sym typeface="Open Sans"/>
              </a:rPr>
              <a:t>IBM Watson Assistant is a robust and scalable AI platform that enables Jarvis to understand complex user queries and continuously expand its knowledge and capabilities.</a:t>
            </a:r>
            <a:endParaRPr b="0" i="0" sz="1479" u="none" cap="none" strike="noStrike">
              <a:solidFill>
                <a:schemeClr val="dk1"/>
              </a:solidFill>
              <a:latin typeface="Calibri"/>
              <a:ea typeface="Calibri"/>
              <a:cs typeface="Calibri"/>
              <a:sym typeface="Calibri"/>
            </a:endParaRPr>
          </a:p>
        </p:txBody>
      </p:sp>
      <p:sp>
        <p:nvSpPr>
          <p:cNvPr id="82" name="Google Shape;82;p7"/>
          <p:cNvSpPr/>
          <p:nvPr/>
        </p:nvSpPr>
        <p:spPr>
          <a:xfrm>
            <a:off x="6143506" y="3595092"/>
            <a:ext cx="422434" cy="422434"/>
          </a:xfrm>
          <a:prstGeom prst="roundRect">
            <a:avLst>
              <a:gd fmla="val 20003"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a:off x="6281499" y="3665458"/>
            <a:ext cx="146447" cy="28170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218"/>
              <a:buFont typeface="Unbounded"/>
              <a:buNone/>
            </a:pPr>
            <a:r>
              <a:rPr b="1" i="0" lang="en-US" sz="2218" u="none" cap="none" strike="noStrike">
                <a:solidFill>
                  <a:srgbClr val="333F70"/>
                </a:solidFill>
                <a:latin typeface="Unbounded"/>
                <a:ea typeface="Unbounded"/>
                <a:cs typeface="Unbounded"/>
                <a:sym typeface="Unbounded"/>
              </a:rPr>
              <a:t>1</a:t>
            </a:r>
            <a:endParaRPr b="0" i="0" sz="2218" u="none" cap="none" strike="noStrike">
              <a:solidFill>
                <a:schemeClr val="dk1"/>
              </a:solidFill>
              <a:latin typeface="Calibri"/>
              <a:ea typeface="Calibri"/>
              <a:cs typeface="Calibri"/>
              <a:sym typeface="Calibri"/>
            </a:endParaRPr>
          </a:p>
        </p:txBody>
      </p:sp>
      <p:sp>
        <p:nvSpPr>
          <p:cNvPr id="84" name="Google Shape;84;p7"/>
          <p:cNvSpPr/>
          <p:nvPr/>
        </p:nvSpPr>
        <p:spPr>
          <a:xfrm>
            <a:off x="6753701" y="3595092"/>
            <a:ext cx="2347079" cy="29325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1848"/>
              <a:buFont typeface="Unbounded"/>
              <a:buNone/>
            </a:pPr>
            <a:r>
              <a:rPr b="1" i="0" lang="en-US" sz="1848" u="none" cap="none" strike="noStrike">
                <a:solidFill>
                  <a:srgbClr val="333F70"/>
                </a:solidFill>
                <a:latin typeface="Unbounded"/>
                <a:ea typeface="Unbounded"/>
                <a:cs typeface="Unbounded"/>
                <a:sym typeface="Unbounded"/>
              </a:rPr>
              <a:t>Robust NLP</a:t>
            </a:r>
            <a:endParaRPr b="0" i="0" sz="1848" u="none" cap="none" strike="noStrike">
              <a:solidFill>
                <a:schemeClr val="dk1"/>
              </a:solidFill>
              <a:latin typeface="Calibri"/>
              <a:ea typeface="Calibri"/>
              <a:cs typeface="Calibri"/>
              <a:sym typeface="Calibri"/>
            </a:endParaRPr>
          </a:p>
        </p:txBody>
      </p:sp>
      <p:sp>
        <p:nvSpPr>
          <p:cNvPr id="85" name="Google Shape;85;p7"/>
          <p:cNvSpPr/>
          <p:nvPr/>
        </p:nvSpPr>
        <p:spPr>
          <a:xfrm>
            <a:off x="6753701" y="4000976"/>
            <a:ext cx="7219593" cy="600789"/>
          </a:xfrm>
          <a:prstGeom prst="rect">
            <a:avLst/>
          </a:prstGeom>
          <a:noFill/>
          <a:ln>
            <a:noFill/>
          </a:ln>
        </p:spPr>
        <p:txBody>
          <a:bodyPr anchorCtr="0" anchor="t" bIns="45700" lIns="91425" spcFirstLastPara="1" rIns="91425" wrap="square" tIns="45700">
            <a:noAutofit/>
          </a:bodyPr>
          <a:lstStyle/>
          <a:p>
            <a:pPr indent="0" lvl="0" marL="0" marR="0" rtl="0" algn="l">
              <a:lnSpc>
                <a:spcPct val="159972"/>
              </a:lnSpc>
              <a:spcBef>
                <a:spcPts val="0"/>
              </a:spcBef>
              <a:spcAft>
                <a:spcPts val="0"/>
              </a:spcAft>
              <a:buClr>
                <a:srgbClr val="333F70"/>
              </a:buClr>
              <a:buSzPts val="1479"/>
              <a:buFont typeface="Open Sans"/>
              <a:buNone/>
            </a:pPr>
            <a:r>
              <a:rPr b="0" i="0" lang="en-US" sz="1479" u="none" cap="none" strike="noStrike">
                <a:solidFill>
                  <a:srgbClr val="333F70"/>
                </a:solidFill>
                <a:latin typeface="Open Sans"/>
                <a:ea typeface="Open Sans"/>
                <a:cs typeface="Open Sans"/>
                <a:sym typeface="Open Sans"/>
              </a:rPr>
              <a:t>IBM Watson's advanced natural language processing enables Jarvis to understand and respond to complex user queries.</a:t>
            </a:r>
            <a:endParaRPr b="0" i="0" sz="1479" u="none" cap="none" strike="noStrike">
              <a:solidFill>
                <a:schemeClr val="dk1"/>
              </a:solidFill>
              <a:latin typeface="Calibri"/>
              <a:ea typeface="Calibri"/>
              <a:cs typeface="Calibri"/>
              <a:sym typeface="Calibri"/>
            </a:endParaRPr>
          </a:p>
        </p:txBody>
      </p:sp>
      <p:sp>
        <p:nvSpPr>
          <p:cNvPr id="86" name="Google Shape;86;p7"/>
          <p:cNvSpPr/>
          <p:nvPr/>
        </p:nvSpPr>
        <p:spPr>
          <a:xfrm>
            <a:off x="6143506" y="5000744"/>
            <a:ext cx="422434" cy="422434"/>
          </a:xfrm>
          <a:prstGeom prst="roundRect">
            <a:avLst>
              <a:gd fmla="val 20003" name="adj"/>
            </a:avLst>
          </a:prstGeom>
          <a:solidFill>
            <a:srgbClr val="D6F5EE"/>
          </a:solidFill>
          <a:ln cap="flat" cmpd="sng" w="95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6237089" y="5071110"/>
            <a:ext cx="235148" cy="28170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F70"/>
              </a:buClr>
              <a:buSzPts val="2218"/>
              <a:buFont typeface="Unbounded"/>
              <a:buNone/>
            </a:pPr>
            <a:r>
              <a:rPr b="1" i="0" lang="en-US" sz="2218" u="none" cap="none" strike="noStrike">
                <a:solidFill>
                  <a:srgbClr val="333F70"/>
                </a:solidFill>
                <a:latin typeface="Unbounded"/>
                <a:ea typeface="Unbounded"/>
                <a:cs typeface="Unbounded"/>
                <a:sym typeface="Unbounded"/>
              </a:rPr>
              <a:t>2</a:t>
            </a:r>
            <a:endParaRPr b="0" i="0" sz="2218" u="none" cap="none" strike="noStrike">
              <a:solidFill>
                <a:schemeClr val="dk1"/>
              </a:solidFill>
              <a:latin typeface="Calibri"/>
              <a:ea typeface="Calibri"/>
              <a:cs typeface="Calibri"/>
              <a:sym typeface="Calibri"/>
            </a:endParaRPr>
          </a:p>
        </p:txBody>
      </p:sp>
      <p:sp>
        <p:nvSpPr>
          <p:cNvPr id="88" name="Google Shape;88;p7"/>
          <p:cNvSpPr/>
          <p:nvPr/>
        </p:nvSpPr>
        <p:spPr>
          <a:xfrm>
            <a:off x="6753701" y="5000744"/>
            <a:ext cx="2347079" cy="29325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1848"/>
              <a:buFont typeface="Unbounded"/>
              <a:buNone/>
            </a:pPr>
            <a:r>
              <a:rPr b="1" i="0" lang="en-US" sz="1848" u="none" cap="none" strike="noStrike">
                <a:solidFill>
                  <a:srgbClr val="333F70"/>
                </a:solidFill>
                <a:latin typeface="Unbounded"/>
                <a:ea typeface="Unbounded"/>
                <a:cs typeface="Unbounded"/>
                <a:sym typeface="Unbounded"/>
              </a:rPr>
              <a:t>Scalable AI</a:t>
            </a:r>
            <a:endParaRPr b="0" i="0" sz="1848" u="none" cap="none" strike="noStrike">
              <a:solidFill>
                <a:schemeClr val="dk1"/>
              </a:solidFill>
              <a:latin typeface="Calibri"/>
              <a:ea typeface="Calibri"/>
              <a:cs typeface="Calibri"/>
              <a:sym typeface="Calibri"/>
            </a:endParaRPr>
          </a:p>
        </p:txBody>
      </p:sp>
      <p:sp>
        <p:nvSpPr>
          <p:cNvPr id="89" name="Google Shape;89;p7"/>
          <p:cNvSpPr/>
          <p:nvPr/>
        </p:nvSpPr>
        <p:spPr>
          <a:xfrm>
            <a:off x="6753701" y="5406628"/>
            <a:ext cx="7219593" cy="600789"/>
          </a:xfrm>
          <a:prstGeom prst="rect">
            <a:avLst/>
          </a:prstGeom>
          <a:noFill/>
          <a:ln>
            <a:noFill/>
          </a:ln>
        </p:spPr>
        <p:txBody>
          <a:bodyPr anchorCtr="0" anchor="t" bIns="45700" lIns="91425" spcFirstLastPara="1" rIns="91425" wrap="square" tIns="45700">
            <a:noAutofit/>
          </a:bodyPr>
          <a:lstStyle/>
          <a:p>
            <a:pPr indent="0" lvl="0" marL="0" marR="0" rtl="0" algn="l">
              <a:lnSpc>
                <a:spcPct val="159972"/>
              </a:lnSpc>
              <a:spcBef>
                <a:spcPts val="0"/>
              </a:spcBef>
              <a:spcAft>
                <a:spcPts val="0"/>
              </a:spcAft>
              <a:buClr>
                <a:srgbClr val="333F70"/>
              </a:buClr>
              <a:buSzPts val="1479"/>
              <a:buFont typeface="Open Sans"/>
              <a:buNone/>
            </a:pPr>
            <a:r>
              <a:rPr b="0" i="0" lang="en-US" sz="1479" u="none" cap="none" strike="noStrike">
                <a:solidFill>
                  <a:srgbClr val="333F70"/>
                </a:solidFill>
                <a:latin typeface="Open Sans"/>
                <a:ea typeface="Open Sans"/>
                <a:cs typeface="Open Sans"/>
                <a:sym typeface="Open Sans"/>
              </a:rPr>
              <a:t>The IBM Watson platform provides the scalability and reliability needed to support Jarvis's growing user base.</a:t>
            </a:r>
            <a:endParaRPr b="0" i="0" sz="1479" u="none" cap="none" strike="noStrike">
              <a:solidFill>
                <a:schemeClr val="dk1"/>
              </a:solidFill>
              <a:latin typeface="Calibri"/>
              <a:ea typeface="Calibri"/>
              <a:cs typeface="Calibri"/>
              <a:sym typeface="Calibri"/>
            </a:endParaRPr>
          </a:p>
        </p:txBody>
      </p:sp>
      <p:sp>
        <p:nvSpPr>
          <p:cNvPr id="90" name="Google Shape;90;p7"/>
          <p:cNvSpPr/>
          <p:nvPr/>
        </p:nvSpPr>
        <p:spPr>
          <a:xfrm>
            <a:off x="6753751" y="7122105"/>
            <a:ext cx="7219500" cy="600900"/>
          </a:xfrm>
          <a:prstGeom prst="rect">
            <a:avLst/>
          </a:prstGeom>
          <a:noFill/>
          <a:ln>
            <a:noFill/>
          </a:ln>
        </p:spPr>
        <p:txBody>
          <a:bodyPr anchorCtr="0" anchor="t" bIns="45700" lIns="91425" spcFirstLastPara="1" rIns="91425" wrap="square" tIns="45700">
            <a:noAutofit/>
          </a:bodyPr>
          <a:lstStyle/>
          <a:p>
            <a:pPr indent="0" lvl="0" marL="0" marR="0" rtl="0" algn="l">
              <a:lnSpc>
                <a:spcPct val="159972"/>
              </a:lnSpc>
              <a:spcBef>
                <a:spcPts val="0"/>
              </a:spcBef>
              <a:spcAft>
                <a:spcPts val="0"/>
              </a:spcAft>
              <a:buClr>
                <a:srgbClr val="333F70"/>
              </a:buClr>
              <a:buSzPts val="1479"/>
              <a:buFont typeface="Open Sans"/>
              <a:buNone/>
            </a:pPr>
            <a:r>
              <a:t/>
            </a:r>
            <a:endParaRPr b="0" i="0" sz="1479"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8"/>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864187" y="961308"/>
            <a:ext cx="12902400" cy="15432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Jarvis's Features: Engaging Users, Providing Solutions</a:t>
            </a:r>
            <a:endParaRPr b="0" i="0" sz="4860" u="none" cap="none" strike="noStrike">
              <a:solidFill>
                <a:schemeClr val="dk1"/>
              </a:solidFill>
              <a:latin typeface="Calibri"/>
              <a:ea typeface="Calibri"/>
              <a:cs typeface="Calibri"/>
              <a:sym typeface="Calibri"/>
            </a:endParaRPr>
          </a:p>
        </p:txBody>
      </p:sp>
      <p:sp>
        <p:nvSpPr>
          <p:cNvPr id="99" name="Google Shape;99;p8"/>
          <p:cNvSpPr/>
          <p:nvPr/>
        </p:nvSpPr>
        <p:spPr>
          <a:xfrm>
            <a:off x="864025" y="3361975"/>
            <a:ext cx="4136400" cy="4095600"/>
          </a:xfrm>
          <a:prstGeom prst="roundRect">
            <a:avLst>
              <a:gd fmla="val 3249" name="adj"/>
            </a:avLst>
          </a:prstGeom>
          <a:solidFill>
            <a:srgbClr val="D6F5EE"/>
          </a:solidFill>
          <a:ln cap="flat" cmpd="sng" w="152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1126093" y="3624024"/>
            <a:ext cx="3612118" cy="771525"/>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Water Conservation Tips</a:t>
            </a:r>
            <a:endParaRPr b="0" i="0" sz="2430" u="none" cap="none" strike="noStrike">
              <a:solidFill>
                <a:schemeClr val="dk1"/>
              </a:solidFill>
              <a:latin typeface="Calibri"/>
              <a:ea typeface="Calibri"/>
              <a:cs typeface="Calibri"/>
              <a:sym typeface="Calibri"/>
            </a:endParaRPr>
          </a:p>
        </p:txBody>
      </p:sp>
      <p:sp>
        <p:nvSpPr>
          <p:cNvPr id="101" name="Google Shape;101;p8"/>
          <p:cNvSpPr/>
          <p:nvPr/>
        </p:nvSpPr>
        <p:spPr>
          <a:xfrm>
            <a:off x="1126493" y="5160313"/>
            <a:ext cx="36120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Jarvis provides recommendations for reducing water usage in the home, garden, and daily activities.</a:t>
            </a:r>
            <a:endParaRPr b="0" i="0" sz="1944" u="none" cap="none" strike="noStrike">
              <a:solidFill>
                <a:schemeClr val="dk1"/>
              </a:solidFill>
              <a:latin typeface="Calibri"/>
              <a:ea typeface="Calibri"/>
              <a:cs typeface="Calibri"/>
              <a:sym typeface="Calibri"/>
            </a:endParaRPr>
          </a:p>
        </p:txBody>
      </p:sp>
      <p:sp>
        <p:nvSpPr>
          <p:cNvPr id="102" name="Google Shape;102;p8"/>
          <p:cNvSpPr/>
          <p:nvPr/>
        </p:nvSpPr>
        <p:spPr>
          <a:xfrm>
            <a:off x="5247150" y="3362076"/>
            <a:ext cx="4136400" cy="4095600"/>
          </a:xfrm>
          <a:prstGeom prst="roundRect">
            <a:avLst>
              <a:gd fmla="val 3249" name="adj"/>
            </a:avLst>
          </a:prstGeom>
          <a:solidFill>
            <a:srgbClr val="D6F5EE"/>
          </a:solidFill>
          <a:ln cap="flat" cmpd="sng" w="152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5509141" y="3624024"/>
            <a:ext cx="3612118" cy="771525"/>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Sanitation Guidance</a:t>
            </a:r>
            <a:endParaRPr b="0" i="0" sz="2430" u="none" cap="none" strike="noStrike">
              <a:solidFill>
                <a:schemeClr val="dk1"/>
              </a:solidFill>
              <a:latin typeface="Calibri"/>
              <a:ea typeface="Calibri"/>
              <a:cs typeface="Calibri"/>
              <a:sym typeface="Calibri"/>
            </a:endParaRPr>
          </a:p>
        </p:txBody>
      </p:sp>
      <p:sp>
        <p:nvSpPr>
          <p:cNvPr id="104" name="Google Shape;104;p8"/>
          <p:cNvSpPr/>
          <p:nvPr/>
        </p:nvSpPr>
        <p:spPr>
          <a:xfrm>
            <a:off x="5509266" y="4741226"/>
            <a:ext cx="36120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Jarvis offers advice on improving sanitation practices to ensure better health and hygiene.</a:t>
            </a:r>
            <a:endParaRPr b="0" i="0" sz="1944" u="none" cap="none" strike="noStrike">
              <a:solidFill>
                <a:schemeClr val="dk1"/>
              </a:solidFill>
              <a:latin typeface="Calibri"/>
              <a:ea typeface="Calibri"/>
              <a:cs typeface="Calibri"/>
              <a:sym typeface="Calibri"/>
            </a:endParaRPr>
          </a:p>
        </p:txBody>
      </p:sp>
      <p:sp>
        <p:nvSpPr>
          <p:cNvPr id="105" name="Google Shape;105;p8"/>
          <p:cNvSpPr/>
          <p:nvPr/>
        </p:nvSpPr>
        <p:spPr>
          <a:xfrm>
            <a:off x="9630125" y="3361976"/>
            <a:ext cx="4136400" cy="4095600"/>
          </a:xfrm>
          <a:prstGeom prst="roundRect">
            <a:avLst>
              <a:gd fmla="val 3249" name="adj"/>
            </a:avLst>
          </a:prstGeom>
          <a:solidFill>
            <a:srgbClr val="D6F5EE"/>
          </a:solidFill>
          <a:ln cap="flat" cmpd="sng" w="15225">
            <a:solidFill>
              <a:srgbClr val="BCDB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9892189" y="3624024"/>
            <a:ext cx="3612118" cy="771525"/>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Educational Resources</a:t>
            </a:r>
            <a:endParaRPr b="0" i="0" sz="2430" u="none" cap="none" strike="noStrike">
              <a:solidFill>
                <a:schemeClr val="dk1"/>
              </a:solidFill>
              <a:latin typeface="Calibri"/>
              <a:ea typeface="Calibri"/>
              <a:cs typeface="Calibri"/>
              <a:sym typeface="Calibri"/>
            </a:endParaRPr>
          </a:p>
        </p:txBody>
      </p:sp>
      <p:sp>
        <p:nvSpPr>
          <p:cNvPr id="107" name="Google Shape;107;p8"/>
          <p:cNvSpPr/>
          <p:nvPr/>
        </p:nvSpPr>
        <p:spPr>
          <a:xfrm>
            <a:off x="9892189" y="4741213"/>
            <a:ext cx="3612000" cy="1975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Jarvis directs users to informative articles, videos, and interactive tools on water sustainability and environmental protection.</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0" y="0"/>
            <a:ext cx="14630400" cy="839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1616750" y="573643"/>
            <a:ext cx="11396782" cy="1303973"/>
          </a:xfrm>
          <a:prstGeom prst="rect">
            <a:avLst/>
          </a:prstGeom>
          <a:noFill/>
          <a:ln>
            <a:noFill/>
          </a:ln>
        </p:spPr>
        <p:txBody>
          <a:bodyPr anchorCtr="0" anchor="t" bIns="45700" lIns="91425" spcFirstLastPara="1" rIns="91425" wrap="square" tIns="45700">
            <a:noAutofit/>
          </a:bodyPr>
          <a:lstStyle/>
          <a:p>
            <a:pPr indent="0" lvl="0" marL="0" marR="0" rtl="0" algn="l">
              <a:lnSpc>
                <a:spcPct val="125006"/>
              </a:lnSpc>
              <a:spcBef>
                <a:spcPts val="0"/>
              </a:spcBef>
              <a:spcAft>
                <a:spcPts val="0"/>
              </a:spcAft>
              <a:buClr>
                <a:srgbClr val="333F70"/>
              </a:buClr>
              <a:buSzPts val="4107"/>
              <a:buFont typeface="Unbounded"/>
              <a:buNone/>
            </a:pPr>
            <a:r>
              <a:rPr b="1" i="0" lang="en-US" sz="4107" u="none" cap="none" strike="noStrike">
                <a:solidFill>
                  <a:srgbClr val="333F70"/>
                </a:solidFill>
                <a:latin typeface="Unbounded"/>
                <a:ea typeface="Unbounded"/>
                <a:cs typeface="Unbounded"/>
                <a:sym typeface="Unbounded"/>
              </a:rPr>
              <a:t>How our model will solve the problem</a:t>
            </a:r>
            <a:endParaRPr b="0" i="0" sz="4107" u="none" cap="none" strike="noStrike">
              <a:solidFill>
                <a:schemeClr val="dk1"/>
              </a:solidFill>
              <a:latin typeface="Calibri"/>
              <a:ea typeface="Calibri"/>
              <a:cs typeface="Calibri"/>
              <a:sym typeface="Calibri"/>
            </a:endParaRPr>
          </a:p>
        </p:txBody>
      </p:sp>
      <p:pic>
        <p:nvPicPr>
          <p:cNvPr descr="preencoded.png" id="116" name="Google Shape;116;p9"/>
          <p:cNvPicPr preferRelativeResize="0"/>
          <p:nvPr/>
        </p:nvPicPr>
        <p:blipFill rotWithShape="1">
          <a:blip r:embed="rId3">
            <a:alphaModFix/>
          </a:blip>
          <a:srcRect b="0" l="0" r="0" t="0"/>
          <a:stretch/>
        </p:blipFill>
        <p:spPr>
          <a:xfrm>
            <a:off x="1616750" y="2190512"/>
            <a:ext cx="3590330" cy="3590330"/>
          </a:xfrm>
          <a:prstGeom prst="rect">
            <a:avLst/>
          </a:prstGeom>
          <a:noFill/>
          <a:ln>
            <a:noFill/>
          </a:ln>
        </p:spPr>
      </p:pic>
      <p:sp>
        <p:nvSpPr>
          <p:cNvPr id="117" name="Google Shape;117;p9"/>
          <p:cNvSpPr/>
          <p:nvPr/>
        </p:nvSpPr>
        <p:spPr>
          <a:xfrm>
            <a:off x="1740456" y="6041588"/>
            <a:ext cx="3342799" cy="325874"/>
          </a:xfrm>
          <a:prstGeom prst="rect">
            <a:avLst/>
          </a:prstGeom>
          <a:noFill/>
          <a:ln>
            <a:noFill/>
          </a:ln>
        </p:spPr>
        <p:txBody>
          <a:bodyPr anchorCtr="0" anchor="t" bIns="45700" lIns="91425" spcFirstLastPara="1" rIns="91425" wrap="square" tIns="45700">
            <a:noAutofit/>
          </a:bodyPr>
          <a:lstStyle/>
          <a:p>
            <a:pPr indent="0" lvl="0" marL="0" marR="0" rtl="0" algn="ctr">
              <a:lnSpc>
                <a:spcPct val="124975"/>
              </a:lnSpc>
              <a:spcBef>
                <a:spcPts val="0"/>
              </a:spcBef>
              <a:spcAft>
                <a:spcPts val="0"/>
              </a:spcAft>
              <a:buClr>
                <a:srgbClr val="333F70"/>
              </a:buClr>
              <a:buSzPts val="2054"/>
              <a:buFont typeface="Unbounded"/>
              <a:buNone/>
            </a:pPr>
            <a:r>
              <a:rPr b="1" i="0" lang="en-US" sz="2054" u="none" cap="none" strike="noStrike">
                <a:solidFill>
                  <a:srgbClr val="333F70"/>
                </a:solidFill>
                <a:latin typeface="Unbounded"/>
                <a:ea typeface="Unbounded"/>
                <a:cs typeface="Unbounded"/>
                <a:sym typeface="Unbounded"/>
              </a:rPr>
              <a:t>Water Conservation</a:t>
            </a:r>
            <a:endParaRPr b="0" i="0" sz="2054" u="none" cap="none" strike="noStrike">
              <a:solidFill>
                <a:schemeClr val="dk1"/>
              </a:solidFill>
              <a:latin typeface="Calibri"/>
              <a:ea typeface="Calibri"/>
              <a:cs typeface="Calibri"/>
              <a:sym typeface="Calibri"/>
            </a:endParaRPr>
          </a:p>
        </p:txBody>
      </p:sp>
      <p:sp>
        <p:nvSpPr>
          <p:cNvPr id="118" name="Google Shape;118;p9"/>
          <p:cNvSpPr/>
          <p:nvPr/>
        </p:nvSpPr>
        <p:spPr>
          <a:xfrm>
            <a:off x="1616750" y="7014522"/>
            <a:ext cx="3590400" cy="4794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333F70"/>
              </a:buClr>
              <a:buSzPts val="1643"/>
              <a:buFont typeface="Open Sans"/>
              <a:buNone/>
            </a:pPr>
            <a:r>
              <a:rPr b="0" i="0" lang="en-US" sz="1643" u="none" cap="none" strike="noStrike">
                <a:solidFill>
                  <a:srgbClr val="333F70"/>
                </a:solidFill>
                <a:latin typeface="Open Sans"/>
                <a:ea typeface="Open Sans"/>
                <a:cs typeface="Open Sans"/>
                <a:sym typeface="Open Sans"/>
              </a:rPr>
              <a:t>Jarvis empowers users to adopt water-saving practices, reducing household consumption.</a:t>
            </a:r>
            <a:endParaRPr b="0" i="0" sz="1643" u="none" cap="none" strike="noStrike">
              <a:solidFill>
                <a:schemeClr val="dk1"/>
              </a:solidFill>
              <a:latin typeface="Calibri"/>
              <a:ea typeface="Calibri"/>
              <a:cs typeface="Calibri"/>
              <a:sym typeface="Calibri"/>
            </a:endParaRPr>
          </a:p>
        </p:txBody>
      </p:sp>
      <p:pic>
        <p:nvPicPr>
          <p:cNvPr descr="preencoded.png" id="119" name="Google Shape;119;p9"/>
          <p:cNvPicPr preferRelativeResize="0"/>
          <p:nvPr/>
        </p:nvPicPr>
        <p:blipFill rotWithShape="1">
          <a:blip r:embed="rId4">
            <a:alphaModFix/>
          </a:blip>
          <a:srcRect b="0" l="0" r="0" t="0"/>
          <a:stretch/>
        </p:blipFill>
        <p:spPr>
          <a:xfrm>
            <a:off x="5519976" y="2190512"/>
            <a:ext cx="3590330" cy="3590330"/>
          </a:xfrm>
          <a:prstGeom prst="rect">
            <a:avLst/>
          </a:prstGeom>
          <a:noFill/>
          <a:ln>
            <a:noFill/>
          </a:ln>
        </p:spPr>
      </p:pic>
      <p:sp>
        <p:nvSpPr>
          <p:cNvPr id="120" name="Google Shape;120;p9"/>
          <p:cNvSpPr/>
          <p:nvPr/>
        </p:nvSpPr>
        <p:spPr>
          <a:xfrm>
            <a:off x="5633085" y="6041588"/>
            <a:ext cx="3363992" cy="325874"/>
          </a:xfrm>
          <a:prstGeom prst="rect">
            <a:avLst/>
          </a:prstGeom>
          <a:noFill/>
          <a:ln>
            <a:noFill/>
          </a:ln>
        </p:spPr>
        <p:txBody>
          <a:bodyPr anchorCtr="0" anchor="t" bIns="45700" lIns="91425" spcFirstLastPara="1" rIns="91425" wrap="square" tIns="45700">
            <a:noAutofit/>
          </a:bodyPr>
          <a:lstStyle/>
          <a:p>
            <a:pPr indent="0" lvl="0" marL="0" marR="0" rtl="0" algn="ctr">
              <a:lnSpc>
                <a:spcPct val="124975"/>
              </a:lnSpc>
              <a:spcBef>
                <a:spcPts val="0"/>
              </a:spcBef>
              <a:spcAft>
                <a:spcPts val="0"/>
              </a:spcAft>
              <a:buClr>
                <a:srgbClr val="333F70"/>
              </a:buClr>
              <a:buSzPts val="2054"/>
              <a:buFont typeface="Unbounded"/>
              <a:buNone/>
            </a:pPr>
            <a:r>
              <a:rPr b="1" i="0" lang="en-US" sz="2054" u="none" cap="none" strike="noStrike">
                <a:solidFill>
                  <a:srgbClr val="333F70"/>
                </a:solidFill>
                <a:latin typeface="Unbounded"/>
                <a:ea typeface="Unbounded"/>
                <a:cs typeface="Unbounded"/>
                <a:sym typeface="Unbounded"/>
              </a:rPr>
              <a:t>Sanitation Solutions</a:t>
            </a:r>
            <a:endParaRPr b="0" i="0" sz="2054" u="none" cap="none" strike="noStrike">
              <a:solidFill>
                <a:schemeClr val="dk1"/>
              </a:solidFill>
              <a:latin typeface="Calibri"/>
              <a:ea typeface="Calibri"/>
              <a:cs typeface="Calibri"/>
              <a:sym typeface="Calibri"/>
            </a:endParaRPr>
          </a:p>
        </p:txBody>
      </p:sp>
      <p:sp>
        <p:nvSpPr>
          <p:cNvPr id="121" name="Google Shape;121;p9"/>
          <p:cNvSpPr/>
          <p:nvPr/>
        </p:nvSpPr>
        <p:spPr>
          <a:xfrm>
            <a:off x="5519964" y="7014522"/>
            <a:ext cx="3590400" cy="10011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333F70"/>
              </a:buClr>
              <a:buSzPts val="1643"/>
              <a:buFont typeface="Open Sans"/>
              <a:buNone/>
            </a:pPr>
            <a:r>
              <a:rPr b="0" i="0" lang="en-US" sz="1643" u="none" cap="none" strike="noStrike">
                <a:solidFill>
                  <a:srgbClr val="333F70"/>
                </a:solidFill>
                <a:latin typeface="Open Sans"/>
                <a:ea typeface="Open Sans"/>
                <a:cs typeface="Open Sans"/>
                <a:sym typeface="Open Sans"/>
              </a:rPr>
              <a:t>Jarvis provides guidance on proper hygiene practices to promote better sanitation.</a:t>
            </a:r>
            <a:endParaRPr b="0" i="0" sz="1643" u="none" cap="none" strike="noStrike">
              <a:solidFill>
                <a:schemeClr val="dk1"/>
              </a:solidFill>
              <a:latin typeface="Calibri"/>
              <a:ea typeface="Calibri"/>
              <a:cs typeface="Calibri"/>
              <a:sym typeface="Calibri"/>
            </a:endParaRPr>
          </a:p>
        </p:txBody>
      </p:sp>
      <p:pic>
        <p:nvPicPr>
          <p:cNvPr descr="preencoded.png" id="122" name="Google Shape;122;p9"/>
          <p:cNvPicPr preferRelativeResize="0"/>
          <p:nvPr/>
        </p:nvPicPr>
        <p:blipFill rotWithShape="1">
          <a:blip r:embed="rId5">
            <a:alphaModFix/>
          </a:blip>
          <a:srcRect b="0" l="0" r="0" t="0"/>
          <a:stretch/>
        </p:blipFill>
        <p:spPr>
          <a:xfrm>
            <a:off x="9423202" y="2190512"/>
            <a:ext cx="3590330" cy="3590330"/>
          </a:xfrm>
          <a:prstGeom prst="rect">
            <a:avLst/>
          </a:prstGeom>
          <a:noFill/>
          <a:ln>
            <a:noFill/>
          </a:ln>
        </p:spPr>
      </p:pic>
      <p:sp>
        <p:nvSpPr>
          <p:cNvPr id="123" name="Google Shape;123;p9"/>
          <p:cNvSpPr/>
          <p:nvPr/>
        </p:nvSpPr>
        <p:spPr>
          <a:xfrm>
            <a:off x="9423202" y="6041588"/>
            <a:ext cx="3590330" cy="651748"/>
          </a:xfrm>
          <a:prstGeom prst="rect">
            <a:avLst/>
          </a:prstGeom>
          <a:noFill/>
          <a:ln>
            <a:noFill/>
          </a:ln>
        </p:spPr>
        <p:txBody>
          <a:bodyPr anchorCtr="0" anchor="t" bIns="45700" lIns="91425" spcFirstLastPara="1" rIns="91425" wrap="square" tIns="45700">
            <a:noAutofit/>
          </a:bodyPr>
          <a:lstStyle/>
          <a:p>
            <a:pPr indent="0" lvl="0" marL="0" marR="0" rtl="0" algn="ctr">
              <a:lnSpc>
                <a:spcPct val="124975"/>
              </a:lnSpc>
              <a:spcBef>
                <a:spcPts val="0"/>
              </a:spcBef>
              <a:spcAft>
                <a:spcPts val="0"/>
              </a:spcAft>
              <a:buClr>
                <a:srgbClr val="333F70"/>
              </a:buClr>
              <a:buSzPts val="2054"/>
              <a:buFont typeface="Unbounded"/>
              <a:buNone/>
            </a:pPr>
            <a:r>
              <a:rPr b="1" i="0" lang="en-US" sz="2054" u="none" cap="none" strike="noStrike">
                <a:solidFill>
                  <a:srgbClr val="333F70"/>
                </a:solidFill>
                <a:latin typeface="Unbounded"/>
                <a:ea typeface="Unbounded"/>
                <a:cs typeface="Unbounded"/>
                <a:sym typeface="Unbounded"/>
              </a:rPr>
              <a:t>Awareness and Education</a:t>
            </a:r>
            <a:endParaRPr b="0" i="0" sz="2054" u="none" cap="none" strike="noStrike">
              <a:solidFill>
                <a:schemeClr val="dk1"/>
              </a:solidFill>
              <a:latin typeface="Calibri"/>
              <a:ea typeface="Calibri"/>
              <a:cs typeface="Calibri"/>
              <a:sym typeface="Calibri"/>
            </a:endParaRPr>
          </a:p>
        </p:txBody>
      </p:sp>
      <p:sp>
        <p:nvSpPr>
          <p:cNvPr id="124" name="Google Shape;124;p9"/>
          <p:cNvSpPr/>
          <p:nvPr/>
        </p:nvSpPr>
        <p:spPr>
          <a:xfrm>
            <a:off x="9423202" y="7014471"/>
            <a:ext cx="3590400" cy="1001100"/>
          </a:xfrm>
          <a:prstGeom prst="rect">
            <a:avLst/>
          </a:prstGeom>
          <a:noFill/>
          <a:ln>
            <a:noFill/>
          </a:ln>
        </p:spPr>
        <p:txBody>
          <a:bodyPr anchorCtr="0" anchor="t" bIns="45700" lIns="91425" spcFirstLastPara="1" rIns="91425" wrap="square" tIns="45700">
            <a:noAutofit/>
          </a:bodyPr>
          <a:lstStyle/>
          <a:p>
            <a:pPr indent="0" lvl="0" marL="0" marR="0" rtl="0" algn="ctr">
              <a:lnSpc>
                <a:spcPct val="160012"/>
              </a:lnSpc>
              <a:spcBef>
                <a:spcPts val="0"/>
              </a:spcBef>
              <a:spcAft>
                <a:spcPts val="0"/>
              </a:spcAft>
              <a:buClr>
                <a:srgbClr val="333F70"/>
              </a:buClr>
              <a:buSzPts val="1643"/>
              <a:buFont typeface="Open Sans"/>
              <a:buNone/>
            </a:pPr>
            <a:r>
              <a:rPr b="0" i="0" lang="en-US" sz="1643" u="none" cap="none" strike="noStrike">
                <a:solidFill>
                  <a:srgbClr val="333F70"/>
                </a:solidFill>
                <a:latin typeface="Open Sans"/>
                <a:ea typeface="Open Sans"/>
                <a:cs typeface="Open Sans"/>
                <a:sym typeface="Open Sans"/>
              </a:rPr>
              <a:t>Jarvis helps users understand the water crisis and informs them about sustainable solutions.</a:t>
            </a:r>
            <a:endParaRPr b="0" i="0" sz="1643"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0" y="0"/>
            <a:ext cx="14630400" cy="8229600"/>
          </a:xfrm>
          <a:prstGeom prst="rect">
            <a:avLst/>
          </a:prstGeom>
          <a:solidFill>
            <a:srgbClr val="B4E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864037" y="902582"/>
            <a:ext cx="9297300" cy="7716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Why our model will work</a:t>
            </a:r>
            <a:endParaRPr b="0" i="0" sz="4860" u="none" cap="none" strike="noStrike">
              <a:solidFill>
                <a:schemeClr val="dk1"/>
              </a:solidFill>
              <a:latin typeface="Calibri"/>
              <a:ea typeface="Calibri"/>
              <a:cs typeface="Calibri"/>
              <a:sym typeface="Calibri"/>
            </a:endParaRPr>
          </a:p>
        </p:txBody>
      </p:sp>
      <p:sp>
        <p:nvSpPr>
          <p:cNvPr id="133" name="Google Shape;133;p10"/>
          <p:cNvSpPr/>
          <p:nvPr/>
        </p:nvSpPr>
        <p:spPr>
          <a:xfrm>
            <a:off x="864037" y="3012983"/>
            <a:ext cx="3680100" cy="385800"/>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Scalable Approach</a:t>
            </a:r>
            <a:endParaRPr b="0" i="0" sz="2430" u="none" cap="none" strike="noStrike">
              <a:solidFill>
                <a:schemeClr val="dk1"/>
              </a:solidFill>
              <a:latin typeface="Calibri"/>
              <a:ea typeface="Calibri"/>
              <a:cs typeface="Calibri"/>
              <a:sym typeface="Calibri"/>
            </a:endParaRPr>
          </a:p>
        </p:txBody>
      </p:sp>
      <p:sp>
        <p:nvSpPr>
          <p:cNvPr id="134" name="Google Shape;134;p10"/>
          <p:cNvSpPr/>
          <p:nvPr/>
        </p:nvSpPr>
        <p:spPr>
          <a:xfrm>
            <a:off x="864062" y="4164237"/>
            <a:ext cx="38988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Our AI-powered solution can reach and engage a wide audience, driving widespread change.</a:t>
            </a:r>
            <a:endParaRPr b="0" i="0" sz="1944" u="none" cap="none" strike="noStrike">
              <a:solidFill>
                <a:schemeClr val="dk1"/>
              </a:solidFill>
              <a:latin typeface="Calibri"/>
              <a:ea typeface="Calibri"/>
              <a:cs typeface="Calibri"/>
              <a:sym typeface="Calibri"/>
            </a:endParaRPr>
          </a:p>
        </p:txBody>
      </p:sp>
      <p:sp>
        <p:nvSpPr>
          <p:cNvPr id="135" name="Google Shape;135;p10"/>
          <p:cNvSpPr/>
          <p:nvPr/>
        </p:nvSpPr>
        <p:spPr>
          <a:xfrm>
            <a:off x="5263320" y="3012983"/>
            <a:ext cx="3898800" cy="771600"/>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Community Engagement</a:t>
            </a:r>
            <a:endParaRPr b="0" i="0" sz="2430" u="none" cap="none" strike="noStrike">
              <a:solidFill>
                <a:schemeClr val="dk1"/>
              </a:solidFill>
              <a:latin typeface="Calibri"/>
              <a:ea typeface="Calibri"/>
              <a:cs typeface="Calibri"/>
              <a:sym typeface="Calibri"/>
            </a:endParaRPr>
          </a:p>
        </p:txBody>
      </p:sp>
      <p:sp>
        <p:nvSpPr>
          <p:cNvPr id="136" name="Google Shape;136;p10"/>
          <p:cNvSpPr/>
          <p:nvPr/>
        </p:nvSpPr>
        <p:spPr>
          <a:xfrm>
            <a:off x="5372695" y="4164225"/>
            <a:ext cx="38988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Jarvis encourages users to take action, fostering a sense of personal investment in the water crisis.</a:t>
            </a:r>
            <a:endParaRPr b="0" i="0" sz="1944" u="none" cap="none" strike="noStrike">
              <a:solidFill>
                <a:schemeClr val="dk1"/>
              </a:solidFill>
              <a:latin typeface="Calibri"/>
              <a:ea typeface="Calibri"/>
              <a:cs typeface="Calibri"/>
              <a:sym typeface="Calibri"/>
            </a:endParaRPr>
          </a:p>
        </p:txBody>
      </p:sp>
      <p:sp>
        <p:nvSpPr>
          <p:cNvPr id="137" name="Google Shape;137;p10"/>
          <p:cNvSpPr/>
          <p:nvPr/>
        </p:nvSpPr>
        <p:spPr>
          <a:xfrm>
            <a:off x="9881329" y="3013021"/>
            <a:ext cx="3900000" cy="771600"/>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Continued Validation</a:t>
            </a:r>
            <a:endParaRPr b="0" i="0" sz="2430" u="none" cap="none" strike="noStrike">
              <a:solidFill>
                <a:schemeClr val="dk1"/>
              </a:solidFill>
              <a:latin typeface="Calibri"/>
              <a:ea typeface="Calibri"/>
              <a:cs typeface="Calibri"/>
              <a:sym typeface="Calibri"/>
            </a:endParaRPr>
          </a:p>
        </p:txBody>
      </p:sp>
      <p:sp>
        <p:nvSpPr>
          <p:cNvPr id="138" name="Google Shape;138;p10"/>
          <p:cNvSpPr/>
          <p:nvPr/>
        </p:nvSpPr>
        <p:spPr>
          <a:xfrm>
            <a:off x="9881354" y="4164175"/>
            <a:ext cx="39000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While initial results are promising, we are committed to further testing and refinement to ensure sustainable long-term impact.</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1"/>
          <p:cNvSpPr/>
          <p:nvPr/>
        </p:nvSpPr>
        <p:spPr>
          <a:xfrm>
            <a:off x="0" y="0"/>
            <a:ext cx="14630400" cy="8229600"/>
          </a:xfrm>
          <a:prstGeom prst="rect">
            <a:avLst/>
          </a:prstGeom>
          <a:solidFill>
            <a:srgbClr val="D6F5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864037" y="873393"/>
            <a:ext cx="12902400" cy="15432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333F70"/>
              </a:buClr>
              <a:buSzPts val="4860"/>
              <a:buFont typeface="Unbounded"/>
              <a:buNone/>
            </a:pPr>
            <a:r>
              <a:rPr b="1" i="0" lang="en-US" sz="4860" u="none" cap="none" strike="noStrike">
                <a:solidFill>
                  <a:srgbClr val="333F70"/>
                </a:solidFill>
                <a:latin typeface="Unbounded"/>
                <a:ea typeface="Unbounded"/>
                <a:cs typeface="Unbounded"/>
                <a:sym typeface="Unbounded"/>
              </a:rPr>
              <a:t>Technical Innovations: Jarvis's Core Capabilities</a:t>
            </a:r>
            <a:endParaRPr b="0" i="0" sz="4860" u="none" cap="none" strike="noStrike">
              <a:solidFill>
                <a:schemeClr val="dk1"/>
              </a:solidFill>
              <a:latin typeface="Calibri"/>
              <a:ea typeface="Calibri"/>
              <a:cs typeface="Calibri"/>
              <a:sym typeface="Calibri"/>
            </a:endParaRPr>
          </a:p>
        </p:txBody>
      </p:sp>
      <p:pic>
        <p:nvPicPr>
          <p:cNvPr descr="preencoded.png" id="147" name="Google Shape;147;p11"/>
          <p:cNvPicPr preferRelativeResize="0"/>
          <p:nvPr/>
        </p:nvPicPr>
        <p:blipFill rotWithShape="1">
          <a:blip r:embed="rId3">
            <a:alphaModFix/>
          </a:blip>
          <a:srcRect b="0" l="0" r="0" t="0"/>
          <a:stretch/>
        </p:blipFill>
        <p:spPr>
          <a:xfrm>
            <a:off x="864037" y="3384828"/>
            <a:ext cx="617220" cy="617220"/>
          </a:xfrm>
          <a:prstGeom prst="rect">
            <a:avLst/>
          </a:prstGeom>
          <a:noFill/>
          <a:ln>
            <a:noFill/>
          </a:ln>
        </p:spPr>
      </p:pic>
      <p:sp>
        <p:nvSpPr>
          <p:cNvPr id="148" name="Google Shape;148;p11"/>
          <p:cNvSpPr/>
          <p:nvPr/>
        </p:nvSpPr>
        <p:spPr>
          <a:xfrm>
            <a:off x="864037" y="4248864"/>
            <a:ext cx="4053840" cy="771525"/>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Natural Language Processing</a:t>
            </a:r>
            <a:endParaRPr b="0" i="0" sz="2430" u="none" cap="none" strike="noStrike">
              <a:solidFill>
                <a:schemeClr val="dk1"/>
              </a:solidFill>
              <a:latin typeface="Calibri"/>
              <a:ea typeface="Calibri"/>
              <a:cs typeface="Calibri"/>
              <a:sym typeface="Calibri"/>
            </a:endParaRPr>
          </a:p>
        </p:txBody>
      </p:sp>
      <p:sp>
        <p:nvSpPr>
          <p:cNvPr id="149" name="Google Shape;149;p11"/>
          <p:cNvSpPr/>
          <p:nvPr/>
        </p:nvSpPr>
        <p:spPr>
          <a:xfrm>
            <a:off x="864037" y="5415403"/>
            <a:ext cx="40539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Jarvis uses advanced NLP to understand and respond to user queries in a natural, conversational manner.</a:t>
            </a:r>
            <a:endParaRPr b="0" i="0" sz="1944" u="none" cap="none" strike="noStrike">
              <a:solidFill>
                <a:schemeClr val="dk1"/>
              </a:solidFill>
              <a:latin typeface="Calibri"/>
              <a:ea typeface="Calibri"/>
              <a:cs typeface="Calibri"/>
              <a:sym typeface="Calibri"/>
            </a:endParaRPr>
          </a:p>
        </p:txBody>
      </p:sp>
      <p:sp>
        <p:nvSpPr>
          <p:cNvPr id="150" name="Google Shape;150;p11"/>
          <p:cNvSpPr/>
          <p:nvPr/>
        </p:nvSpPr>
        <p:spPr>
          <a:xfrm>
            <a:off x="5288161" y="4248864"/>
            <a:ext cx="3470315" cy="385763"/>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lang="en-US" sz="2430">
                <a:solidFill>
                  <a:srgbClr val="333F70"/>
                </a:solidFill>
                <a:latin typeface="Unbounded"/>
                <a:ea typeface="Unbounded"/>
                <a:cs typeface="Unbounded"/>
                <a:sym typeface="Unbounded"/>
              </a:rPr>
              <a:t>User-friendly interface</a:t>
            </a:r>
            <a:endParaRPr b="0" i="0" sz="2430" u="none" cap="none" strike="noStrike">
              <a:solidFill>
                <a:schemeClr val="dk1"/>
              </a:solidFill>
              <a:latin typeface="Calibri"/>
              <a:ea typeface="Calibri"/>
              <a:cs typeface="Calibri"/>
              <a:sym typeface="Calibri"/>
            </a:endParaRPr>
          </a:p>
        </p:txBody>
      </p:sp>
      <p:sp>
        <p:nvSpPr>
          <p:cNvPr id="151" name="Google Shape;151;p11"/>
          <p:cNvSpPr/>
          <p:nvPr/>
        </p:nvSpPr>
        <p:spPr>
          <a:xfrm>
            <a:off x="5288186" y="5415391"/>
            <a:ext cx="40539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lang="en-US" sz="1944">
                <a:solidFill>
                  <a:srgbClr val="333F70"/>
                </a:solidFill>
                <a:latin typeface="Open Sans"/>
                <a:ea typeface="Open Sans"/>
                <a:cs typeface="Open Sans"/>
                <a:sym typeface="Open Sans"/>
              </a:rPr>
              <a:t>It boasts a user-friendly interface that simplifies navigation and enhances user experience for a smooth and efficient interaction.</a:t>
            </a:r>
            <a:endParaRPr b="0" i="0" sz="1944" u="none" cap="none" strike="noStrike">
              <a:solidFill>
                <a:schemeClr val="dk1"/>
              </a:solidFill>
              <a:latin typeface="Calibri"/>
              <a:ea typeface="Calibri"/>
              <a:cs typeface="Calibri"/>
              <a:sym typeface="Calibri"/>
            </a:endParaRPr>
          </a:p>
        </p:txBody>
      </p:sp>
      <p:pic>
        <p:nvPicPr>
          <p:cNvPr descr="preencoded.png" id="152" name="Google Shape;152;p11"/>
          <p:cNvPicPr preferRelativeResize="0"/>
          <p:nvPr/>
        </p:nvPicPr>
        <p:blipFill rotWithShape="1">
          <a:blip r:embed="rId4">
            <a:alphaModFix/>
          </a:blip>
          <a:srcRect b="0" l="0" r="0" t="0"/>
          <a:stretch/>
        </p:blipFill>
        <p:spPr>
          <a:xfrm>
            <a:off x="9712404" y="3384828"/>
            <a:ext cx="617220" cy="617220"/>
          </a:xfrm>
          <a:prstGeom prst="rect">
            <a:avLst/>
          </a:prstGeom>
          <a:noFill/>
          <a:ln>
            <a:noFill/>
          </a:ln>
        </p:spPr>
      </p:pic>
      <p:sp>
        <p:nvSpPr>
          <p:cNvPr id="153" name="Google Shape;153;p11"/>
          <p:cNvSpPr/>
          <p:nvPr/>
        </p:nvSpPr>
        <p:spPr>
          <a:xfrm>
            <a:off x="9712404" y="4248864"/>
            <a:ext cx="3396258" cy="385763"/>
          </a:xfrm>
          <a:prstGeom prst="rect">
            <a:avLst/>
          </a:prstGeom>
          <a:noFill/>
          <a:ln>
            <a:noFill/>
          </a:ln>
        </p:spPr>
        <p:txBody>
          <a:bodyPr anchorCtr="0" anchor="t" bIns="45700" lIns="91425" spcFirstLastPara="1" rIns="91425" wrap="square" tIns="45700">
            <a:noAutofit/>
          </a:bodyPr>
          <a:lstStyle/>
          <a:p>
            <a:pPr indent="0" lvl="0" marL="0" marR="0" rtl="0" algn="l">
              <a:lnSpc>
                <a:spcPct val="125020"/>
              </a:lnSpc>
              <a:spcBef>
                <a:spcPts val="0"/>
              </a:spcBef>
              <a:spcAft>
                <a:spcPts val="0"/>
              </a:spcAft>
              <a:buClr>
                <a:srgbClr val="333F70"/>
              </a:buClr>
              <a:buSzPts val="2430"/>
              <a:buFont typeface="Unbounded"/>
              <a:buNone/>
            </a:pPr>
            <a:r>
              <a:rPr b="1" i="0" lang="en-US" sz="2430" u="none" cap="none" strike="noStrike">
                <a:solidFill>
                  <a:srgbClr val="333F70"/>
                </a:solidFill>
                <a:latin typeface="Unbounded"/>
                <a:ea typeface="Unbounded"/>
                <a:cs typeface="Unbounded"/>
                <a:sym typeface="Unbounded"/>
              </a:rPr>
              <a:t>Cloud Integration</a:t>
            </a:r>
            <a:endParaRPr b="0" i="0" sz="2430" u="none" cap="none" strike="noStrike">
              <a:solidFill>
                <a:schemeClr val="dk1"/>
              </a:solidFill>
              <a:latin typeface="Calibri"/>
              <a:ea typeface="Calibri"/>
              <a:cs typeface="Calibri"/>
              <a:sym typeface="Calibri"/>
            </a:endParaRPr>
          </a:p>
        </p:txBody>
      </p:sp>
      <p:sp>
        <p:nvSpPr>
          <p:cNvPr id="154" name="Google Shape;154;p11"/>
          <p:cNvSpPr/>
          <p:nvPr/>
        </p:nvSpPr>
        <p:spPr>
          <a:xfrm>
            <a:off x="9712329" y="5217841"/>
            <a:ext cx="4053900" cy="1975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333F70"/>
              </a:buClr>
              <a:buSzPts val="1944"/>
              <a:buFont typeface="Open Sans"/>
              <a:buNone/>
            </a:pPr>
            <a:r>
              <a:rPr b="0" i="0" lang="en-US" sz="1944" u="none" cap="none" strike="noStrike">
                <a:solidFill>
                  <a:srgbClr val="333F70"/>
                </a:solidFill>
                <a:latin typeface="Open Sans"/>
                <a:ea typeface="Open Sans"/>
                <a:cs typeface="Open Sans"/>
                <a:sym typeface="Open Sans"/>
              </a:rPr>
              <a:t>The chatbot is seamlessly integrated into the Oasis platform, leveraging cloud-based infrastructure for scalability and reliability.</a:t>
            </a:r>
            <a:endParaRPr b="0" i="0" sz="1944" u="none" cap="none" strike="noStrike">
              <a:solidFill>
                <a:schemeClr val="dk1"/>
              </a:solidFill>
              <a:latin typeface="Calibri"/>
              <a:ea typeface="Calibri"/>
              <a:cs typeface="Calibri"/>
              <a:sym typeface="Calibri"/>
            </a:endParaRPr>
          </a:p>
        </p:txBody>
      </p:sp>
      <p:pic>
        <p:nvPicPr>
          <p:cNvPr id="155" name="Google Shape;155;p11"/>
          <p:cNvPicPr preferRelativeResize="0"/>
          <p:nvPr/>
        </p:nvPicPr>
        <p:blipFill>
          <a:blip r:embed="rId5">
            <a:alphaModFix/>
          </a:blip>
          <a:stretch>
            <a:fillRect/>
          </a:stretch>
        </p:blipFill>
        <p:spPr>
          <a:xfrm>
            <a:off x="5288177" y="3307675"/>
            <a:ext cx="771493" cy="771525"/>
          </a:xfrm>
          <a:prstGeom prst="rect">
            <a:avLst/>
          </a:prstGeom>
          <a:solidFill>
            <a:srgbClr val="FFFFFF"/>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